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 id="269" r:id="rId3"/>
    <p:sldId id="267" r:id="rId4"/>
    <p:sldId id="263" r:id="rId5"/>
    <p:sldId id="266" r:id="rId6"/>
  </p:sldIdLst>
  <p:sldSz cx="9144000" cy="6858000" type="screen4x3"/>
  <p:notesSz cx="6858000" cy="9144000"/>
  <p:embeddedFontLst>
    <p:embeddedFont>
      <p:font typeface="Matilda" panose="020B0604020202020204" charset="0"/>
      <p:regular r:id="rId7"/>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8E0000"/>
    <a:srgbClr val="FFE89F"/>
    <a:srgbClr val="F8B130"/>
    <a:srgbClr val="B05408"/>
    <a:srgbClr val="6CA62C"/>
    <a:srgbClr val="5F9127"/>
    <a:srgbClr val="456A1C"/>
    <a:srgbClr val="DEA900"/>
    <a:srgbClr val="E493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522"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EA744C-FE01-496A-A041-ED93458D1002}" type="datetimeFigureOut">
              <a:rPr lang="ru-RU" smtClean="0"/>
              <a:pPr/>
              <a:t>04.09.2019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A744C-FE01-496A-A041-ED93458D1002}" type="datetimeFigureOut">
              <a:rPr lang="ru-RU" smtClean="0"/>
              <a:pPr/>
              <a:t>04.09.2019</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D4E80-607C-4832-AF51-75727074878D}"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971600" y="2348880"/>
            <a:ext cx="4032448" cy="1512168"/>
          </a:xfrm>
          <a:prstGeom prst="roundRect">
            <a:avLst>
              <a:gd name="adj" fmla="val 1782"/>
            </a:avLst>
          </a:prstGeom>
          <a:noFill/>
        </p:spPr>
        <p:txBody>
          <a:bodyPr>
            <a:noAutofit/>
          </a:bodyPr>
          <a:lstStyle/>
          <a:p>
            <a:pPr algn="l">
              <a:spcBef>
                <a:spcPts val="0"/>
              </a:spcBef>
              <a:buNone/>
            </a:pPr>
            <a:r>
              <a:rPr lang="ru-RU" sz="1800" b="1" i="1" dirty="0" smtClean="0">
                <a:solidFill>
                  <a:schemeClr val="tx1"/>
                </a:solidFill>
                <a:latin typeface="Times New Roman" pitchFamily="18" charset="0"/>
                <a:cs typeface="Times New Roman" pitchFamily="18" charset="0"/>
              </a:rPr>
              <a:t>Скрипку в руки я возьму</a:t>
            </a:r>
          </a:p>
          <a:p>
            <a:pPr algn="l">
              <a:spcBef>
                <a:spcPts val="0"/>
              </a:spcBef>
              <a:buNone/>
            </a:pPr>
            <a:r>
              <a:rPr lang="ru-RU" sz="1800" b="1" i="1" dirty="0" smtClean="0">
                <a:solidFill>
                  <a:schemeClr val="tx1"/>
                </a:solidFill>
                <a:latin typeface="Times New Roman" pitchFamily="18" charset="0"/>
                <a:cs typeface="Times New Roman" pitchFamily="18" charset="0"/>
              </a:rPr>
              <a:t>И смычком я проведу.</a:t>
            </a:r>
          </a:p>
          <a:p>
            <a:pPr algn="l">
              <a:spcBef>
                <a:spcPts val="0"/>
              </a:spcBef>
              <a:buNone/>
            </a:pPr>
            <a:r>
              <a:rPr lang="ru-RU" sz="1800" b="1" i="1" dirty="0" smtClean="0">
                <a:solidFill>
                  <a:schemeClr val="tx1"/>
                </a:solidFill>
                <a:latin typeface="Times New Roman" pitchFamily="18" charset="0"/>
                <a:cs typeface="Times New Roman" pitchFamily="18" charset="0"/>
              </a:rPr>
              <a:t>Звук чудесный, просто диво.</a:t>
            </a:r>
          </a:p>
          <a:p>
            <a:pPr algn="l">
              <a:spcBef>
                <a:spcPts val="0"/>
              </a:spcBef>
              <a:buNone/>
            </a:pPr>
            <a:r>
              <a:rPr lang="ru-RU" sz="1800" b="1" i="1" dirty="0" smtClean="0">
                <a:solidFill>
                  <a:schemeClr val="tx1"/>
                </a:solidFill>
                <a:latin typeface="Times New Roman" pitchFamily="18" charset="0"/>
                <a:cs typeface="Times New Roman" pitchFamily="18" charset="0"/>
              </a:rPr>
              <a:t>Скрипка так звучит красиво.</a:t>
            </a:r>
          </a:p>
          <a:p>
            <a:pPr algn="l">
              <a:spcBef>
                <a:spcPts val="0"/>
              </a:spcBef>
              <a:buNone/>
            </a:pPr>
            <a:r>
              <a:rPr lang="ru-RU" sz="1800" b="1" i="1" dirty="0" smtClean="0">
                <a:solidFill>
                  <a:schemeClr val="tx1"/>
                </a:solidFill>
                <a:latin typeface="Times New Roman" pitchFamily="18" charset="0"/>
                <a:cs typeface="Times New Roman" pitchFamily="18" charset="0"/>
              </a:rPr>
              <a:t>                          ***</a:t>
            </a:r>
          </a:p>
        </p:txBody>
      </p:sp>
      <p:sp>
        <p:nvSpPr>
          <p:cNvPr id="6" name="Прямоугольник 5"/>
          <p:cNvSpPr/>
          <p:nvPr/>
        </p:nvSpPr>
        <p:spPr>
          <a:xfrm>
            <a:off x="971600" y="6597352"/>
            <a:ext cx="8172400" cy="260648"/>
          </a:xfrm>
          <a:prstGeom prst="rect">
            <a:avLst/>
          </a:prstGeom>
          <a:solidFill>
            <a:srgbClr val="F8B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2411760" y="3645024"/>
            <a:ext cx="3168352" cy="1477328"/>
          </a:xfrm>
          <a:prstGeom prst="rect">
            <a:avLst/>
          </a:prstGeom>
          <a:noFill/>
        </p:spPr>
        <p:txBody>
          <a:bodyPr wrap="square" rtlCol="0">
            <a:spAutoFit/>
          </a:bodyPr>
          <a:lstStyle/>
          <a:p>
            <a:r>
              <a:rPr lang="ru-RU" b="1" i="1" dirty="0" smtClean="0"/>
              <a:t>У скрипки голос звонкий,</a:t>
            </a:r>
          </a:p>
          <a:p>
            <a:r>
              <a:rPr lang="ru-RU" b="1" i="1" dirty="0" smtClean="0"/>
              <a:t>Четыре струнки тонких,</a:t>
            </a:r>
          </a:p>
          <a:p>
            <a:r>
              <a:rPr lang="ru-RU" b="1" i="1" dirty="0" smtClean="0"/>
              <a:t>По ним смычок гуляет</a:t>
            </a:r>
          </a:p>
          <a:p>
            <a:r>
              <a:rPr lang="ru-RU" b="1" i="1" dirty="0" smtClean="0"/>
              <a:t>И звуки извлекает.</a:t>
            </a:r>
          </a:p>
          <a:p>
            <a:r>
              <a:rPr lang="ru-RU" b="1" i="1" dirty="0" smtClean="0"/>
              <a:t>***</a:t>
            </a:r>
            <a:endParaRPr lang="ru-RU" b="1" i="1" dirty="0"/>
          </a:p>
        </p:txBody>
      </p:sp>
      <p:sp>
        <p:nvSpPr>
          <p:cNvPr id="8" name="TextBox 7"/>
          <p:cNvSpPr txBox="1"/>
          <p:nvPr/>
        </p:nvSpPr>
        <p:spPr>
          <a:xfrm>
            <a:off x="899592" y="4941168"/>
            <a:ext cx="3312368" cy="1200329"/>
          </a:xfrm>
          <a:prstGeom prst="rect">
            <a:avLst/>
          </a:prstGeom>
          <a:noFill/>
        </p:spPr>
        <p:txBody>
          <a:bodyPr wrap="square" rtlCol="0">
            <a:spAutoFit/>
          </a:bodyPr>
          <a:lstStyle/>
          <a:p>
            <a:r>
              <a:rPr lang="ru-RU" b="1" i="1" dirty="0" smtClean="0"/>
              <a:t>Мне теперь совсем не скучно</a:t>
            </a:r>
          </a:p>
          <a:p>
            <a:r>
              <a:rPr lang="ru-RU" b="1" i="1" dirty="0" smtClean="0"/>
              <a:t>Мы со скрипкой неразлучны</a:t>
            </a:r>
          </a:p>
          <a:p>
            <a:r>
              <a:rPr lang="ru-RU" b="1" i="1" dirty="0" smtClean="0"/>
              <a:t>Целый день щека к щеке</a:t>
            </a:r>
          </a:p>
          <a:p>
            <a:r>
              <a:rPr lang="ru-RU" b="1" i="1" dirty="0" smtClean="0"/>
              <a:t>Мы играем в уголке</a:t>
            </a:r>
            <a:endParaRPr lang="ru-RU" b="1" i="1" dirty="0"/>
          </a:p>
        </p:txBody>
      </p:sp>
      <p:sp>
        <p:nvSpPr>
          <p:cNvPr id="10" name="Заголовок 1"/>
          <p:cNvSpPr txBox="1">
            <a:spLocks/>
          </p:cNvSpPr>
          <p:nvPr/>
        </p:nvSpPr>
        <p:spPr>
          <a:xfrm>
            <a:off x="755576" y="1628800"/>
            <a:ext cx="5256584" cy="79955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80000"/>
              </a:lnSpc>
              <a:spcBef>
                <a:spcPct val="0"/>
              </a:spcBef>
              <a:spcAft>
                <a:spcPts val="0"/>
              </a:spcAft>
              <a:buClrTx/>
              <a:buSzTx/>
              <a:buFontTx/>
              <a:buNone/>
              <a:tabLst/>
              <a:defRPr/>
            </a:pPr>
            <a:r>
              <a:rPr lang="ru-RU" sz="2800" b="1" dirty="0" smtClean="0">
                <a:ln w="11430"/>
                <a:solidFill>
                  <a:srgbClr val="FF0000"/>
                </a:solidFill>
                <a:effectLst>
                  <a:outerShdw blurRad="50800" dist="39000" dir="5460000" algn="tl">
                    <a:srgbClr val="000000">
                      <a:alpha val="38000"/>
                    </a:srgbClr>
                  </a:outerShdw>
                </a:effectLst>
                <a:latin typeface="Matilda" pitchFamily="2" charset="0"/>
                <a:ea typeface="+mj-ea"/>
                <a:cs typeface="+mj-cs"/>
              </a:rPr>
              <a:t>Стихи  для детей про скрипку</a:t>
            </a:r>
            <a:endParaRPr kumimoji="0" lang="ru-RU" sz="2800" b="1" i="0" u="none" strike="noStrike" kern="1200" normalizeH="0" baseline="0" noProof="0" dirty="0">
              <a:ln w="11430"/>
              <a:solidFill>
                <a:srgbClr val="FF0000"/>
              </a:solidFill>
              <a:effectLst>
                <a:outerShdw blurRad="50800" dist="39000" dir="5460000" algn="tl">
                  <a:srgbClr val="000000">
                    <a:alpha val="38000"/>
                  </a:srgbClr>
                </a:outerShdw>
              </a:effectLst>
              <a:uLnTx/>
              <a:uFillTx/>
              <a:latin typeface="Matilda" pitchFamily="2" charset="0"/>
              <a:ea typeface="+mj-ea"/>
              <a:cs typeface="+mj-cs"/>
            </a:endParaRPr>
          </a:p>
        </p:txBody>
      </p:sp>
      <p:pic>
        <p:nvPicPr>
          <p:cNvPr id="1029" name="Picture 5" descr="C:\Users\Стройлова М А\Desktop\iLL4LHMPQ.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56176" y="1484784"/>
            <a:ext cx="2376264" cy="4774862"/>
          </a:xfrm>
          <a:prstGeom prst="rect">
            <a:avLst/>
          </a:prstGeom>
          <a:ln w="127000" cap="sq">
            <a:solidFill>
              <a:srgbClr val="FFC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298967" y="2986609"/>
            <a:ext cx="6619549"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Тема  недели: ДЕНЬ ЗНАНИЙ</a:t>
            </a:r>
            <a:endParaRPr lang="ru-RU" sz="3600" b="1" i="1" dirty="0">
              <a:ln w="11430">
                <a:solidFill>
                  <a:srgbClr val="C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8" name="Picture 4" descr="C:\Users\Стройлова М А\Desktop\CNydwz_UAAEkXBF.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6200000">
            <a:off x="5284081" y="201478"/>
            <a:ext cx="3286482" cy="32864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rot="16200000">
            <a:off x="681934" y="5100373"/>
            <a:ext cx="2402237" cy="400110"/>
          </a:xfrm>
          <a:prstGeom prst="rect">
            <a:avLst/>
          </a:prstGeom>
          <a:noFill/>
        </p:spPr>
        <p:txBody>
          <a:bodyPr wrap="square" rtlCol="0">
            <a:spAutoFit/>
          </a:bodyPr>
          <a:lstStyle/>
          <a:p>
            <a:r>
              <a:rPr lang="ru-RU" sz="2000" b="1" i="1" dirty="0" smtClean="0"/>
              <a:t>Пальчиковые игры </a:t>
            </a:r>
            <a:endParaRPr lang="ru-RU" sz="2000" b="1" i="1" dirty="0"/>
          </a:p>
        </p:txBody>
      </p:sp>
      <p:sp>
        <p:nvSpPr>
          <p:cNvPr id="7" name="TextBox 6"/>
          <p:cNvSpPr txBox="1"/>
          <p:nvPr/>
        </p:nvSpPr>
        <p:spPr>
          <a:xfrm rot="16200000">
            <a:off x="-216975" y="2400947"/>
            <a:ext cx="6617776" cy="1815882"/>
          </a:xfrm>
          <a:prstGeom prst="rect">
            <a:avLst/>
          </a:prstGeom>
          <a:noFill/>
        </p:spPr>
        <p:txBody>
          <a:bodyPr wrap="square" rtlCol="0">
            <a:spAutoFit/>
          </a:bodyPr>
          <a:lstStyle/>
          <a:p>
            <a:r>
              <a:rPr lang="ru-RU" sz="1600" b="1" dirty="0" smtClean="0"/>
              <a:t>В школу</a:t>
            </a:r>
            <a:endParaRPr lang="ru-RU" sz="1600" dirty="0" smtClean="0"/>
          </a:p>
          <a:p>
            <a:r>
              <a:rPr lang="ru-RU" sz="1600" dirty="0" smtClean="0"/>
              <a:t>В школу осенью пойду.   («Шагают» пальчиками по столу)</a:t>
            </a:r>
            <a:br>
              <a:rPr lang="ru-RU" sz="1600" dirty="0" smtClean="0"/>
            </a:br>
            <a:r>
              <a:rPr lang="ru-RU" sz="1600" dirty="0" smtClean="0"/>
              <a:t>Там друзей себе найду,</a:t>
            </a:r>
            <a:br>
              <a:rPr lang="ru-RU" sz="1600" dirty="0" smtClean="0"/>
            </a:br>
            <a:r>
              <a:rPr lang="ru-RU" sz="1600" dirty="0" smtClean="0"/>
              <a:t>Научусь писать, читать,   (Загибают пальчики на обеих руках)</a:t>
            </a:r>
            <a:br>
              <a:rPr lang="ru-RU" sz="1600" dirty="0" smtClean="0"/>
            </a:br>
            <a:r>
              <a:rPr lang="ru-RU" sz="1600" dirty="0" smtClean="0"/>
              <a:t>Быстро, правильно считать.</a:t>
            </a:r>
            <a:br>
              <a:rPr lang="ru-RU" sz="1600" dirty="0" smtClean="0"/>
            </a:br>
            <a:r>
              <a:rPr lang="ru-RU" sz="1600" dirty="0" smtClean="0"/>
              <a:t>Я таким ученым буду!</a:t>
            </a:r>
            <a:br>
              <a:rPr lang="ru-RU" sz="1600" dirty="0" smtClean="0"/>
            </a:br>
            <a:r>
              <a:rPr lang="ru-RU" sz="1600" dirty="0" smtClean="0"/>
              <a:t>Но свой садик не забуду.   (Грозят указательным пальчиком правой руки)</a:t>
            </a:r>
            <a:endParaRPr lang="ru-RU" sz="1600" dirty="0"/>
          </a:p>
        </p:txBody>
      </p:sp>
      <p:sp>
        <p:nvSpPr>
          <p:cNvPr id="8" name="TextBox 7"/>
          <p:cNvSpPr txBox="1"/>
          <p:nvPr/>
        </p:nvSpPr>
        <p:spPr>
          <a:xfrm rot="16200000">
            <a:off x="4611341" y="2387334"/>
            <a:ext cx="4045057" cy="4524315"/>
          </a:xfrm>
          <a:prstGeom prst="rect">
            <a:avLst/>
          </a:prstGeom>
          <a:noFill/>
        </p:spPr>
        <p:txBody>
          <a:bodyPr wrap="square" rtlCol="0">
            <a:spAutoFit/>
          </a:bodyPr>
          <a:lstStyle/>
          <a:p>
            <a:r>
              <a:rPr lang="ru-RU" sz="1600" b="1" dirty="0" smtClean="0"/>
              <a:t>“КАРАНДАШ”</a:t>
            </a:r>
            <a:endParaRPr lang="ru-RU" sz="1600" dirty="0" smtClean="0"/>
          </a:p>
          <a:p>
            <a:r>
              <a:rPr lang="ru-RU" sz="1600" dirty="0" smtClean="0"/>
              <a:t>Всё нарисует карандаш,   (Держат в руке «карандаш»)</a:t>
            </a:r>
            <a:br>
              <a:rPr lang="ru-RU" sz="1600" dirty="0" smtClean="0"/>
            </a:br>
            <a:r>
              <a:rPr lang="ru-RU" sz="1600" dirty="0" smtClean="0"/>
              <a:t>Когда ему работу дашь.   (Стучат пальцами по столу)</a:t>
            </a:r>
            <a:br>
              <a:rPr lang="ru-RU" sz="1600" dirty="0" smtClean="0"/>
            </a:br>
            <a:r>
              <a:rPr lang="ru-RU" sz="1600" dirty="0" smtClean="0"/>
              <a:t>Но сам без дела не сиди:   (Сжимают и разжимают пальцы)</a:t>
            </a:r>
            <a:br>
              <a:rPr lang="ru-RU" sz="1600" dirty="0" smtClean="0"/>
            </a:br>
            <a:r>
              <a:rPr lang="ru-RU" sz="1600" dirty="0" smtClean="0"/>
              <a:t>Карандашом руководи.   (Пишут «карандашом» по столу)</a:t>
            </a:r>
          </a:p>
          <a:p>
            <a:r>
              <a:rPr lang="ru-RU" sz="1600" dirty="0" smtClean="0"/>
              <a:t>Семь вещей у нас в портфеле: (сжимают и разжимают пальцы)</a:t>
            </a:r>
          </a:p>
          <a:p>
            <a:r>
              <a:rPr lang="ru-RU" sz="1600" dirty="0" smtClean="0"/>
              <a:t>Промокашка и тетрадь, (загибают поочередно пальцы)</a:t>
            </a:r>
          </a:p>
          <a:p>
            <a:r>
              <a:rPr lang="ru-RU" sz="1600" dirty="0" smtClean="0"/>
              <a:t>Ручка есть, чтобы писать</a:t>
            </a:r>
          </a:p>
          <a:p>
            <a:r>
              <a:rPr lang="ru-RU" sz="1600" dirty="0" smtClean="0"/>
              <a:t>И резинка, чтобы пятна</a:t>
            </a:r>
          </a:p>
          <a:p>
            <a:r>
              <a:rPr lang="ru-RU" sz="1600" dirty="0" smtClean="0"/>
              <a:t>Убирала аккуратно</a:t>
            </a:r>
          </a:p>
          <a:p>
            <a:r>
              <a:rPr lang="ru-RU" sz="1600" dirty="0" smtClean="0"/>
              <a:t>И пенал, и карандаш,</a:t>
            </a:r>
          </a:p>
          <a:p>
            <a:r>
              <a:rPr lang="ru-RU" sz="1600" dirty="0" smtClean="0"/>
              <a:t>И букварь – приятель наш.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15616" y="188640"/>
            <a:ext cx="7200800" cy="115959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80000"/>
              </a:lnSpc>
              <a:spcBef>
                <a:spcPct val="0"/>
              </a:spcBef>
              <a:spcAft>
                <a:spcPts val="0"/>
              </a:spcAft>
              <a:buClrTx/>
              <a:buSzTx/>
              <a:buFontTx/>
              <a:buNone/>
              <a:tabLst/>
              <a:defRPr/>
            </a:pPr>
            <a:r>
              <a:rPr lang="ru-RU" sz="4400" b="1" dirty="0" smtClean="0">
                <a:ln w="11430"/>
                <a:blipFill dpi="0" rotWithShape="1">
                  <a:blip r:embed="rId2"/>
                  <a:srcRect/>
                  <a:tile tx="0" ty="0" sx="50000" sy="50000" flip="none" algn="tl"/>
                </a:blipFill>
                <a:effectLst>
                  <a:outerShdw blurRad="50800" dist="39000" dir="5460000" algn="tl">
                    <a:srgbClr val="000000">
                      <a:alpha val="38000"/>
                    </a:srgbClr>
                  </a:outerShdw>
                </a:effectLst>
                <a:latin typeface="Matilda" pitchFamily="2" charset="0"/>
                <a:ea typeface="+mj-ea"/>
                <a:cs typeface="+mj-cs"/>
              </a:rPr>
              <a:t>Скрипка-</a:t>
            </a:r>
            <a:r>
              <a:rPr lang="ru-RU" sz="3200" b="1" dirty="0" smtClean="0">
                <a:ln w="11430"/>
                <a:blipFill dpi="0" rotWithShape="1">
                  <a:blip r:embed="rId2"/>
                  <a:srcRect/>
                  <a:tile tx="0" ty="0" sx="50000" sy="50000" flip="none" algn="tl"/>
                </a:blipFill>
                <a:effectLst>
                  <a:outerShdw blurRad="50800" dist="39000" dir="5460000" algn="tl">
                    <a:srgbClr val="000000">
                      <a:alpha val="38000"/>
                    </a:srgbClr>
                  </a:outerShdw>
                </a:effectLst>
                <a:latin typeface="Matilda" pitchFamily="2" charset="0"/>
                <a:ea typeface="+mj-ea"/>
                <a:cs typeface="+mj-cs"/>
              </a:rPr>
              <a:t>королева</a:t>
            </a:r>
            <a:r>
              <a:rPr lang="ru-RU" sz="6600" b="1" dirty="0" smtClean="0">
                <a:ln w="11430"/>
                <a:blipFill dpi="0" rotWithShape="1">
                  <a:blip r:embed="rId2"/>
                  <a:srcRect/>
                  <a:tile tx="0" ty="0" sx="50000" sy="50000" flip="none" algn="tl"/>
                </a:blipFill>
                <a:effectLst>
                  <a:outerShdw blurRad="50800" dist="39000" dir="5460000" algn="tl">
                    <a:srgbClr val="000000">
                      <a:alpha val="38000"/>
                    </a:srgbClr>
                  </a:outerShdw>
                </a:effectLst>
                <a:latin typeface="Matilda" pitchFamily="2" charset="0"/>
                <a:ea typeface="+mj-ea"/>
                <a:cs typeface="+mj-cs"/>
              </a:rPr>
              <a:t> </a:t>
            </a:r>
            <a:r>
              <a:rPr lang="ru-RU" sz="3200" b="1" dirty="0" smtClean="0">
                <a:ln w="11430"/>
                <a:blipFill dpi="0" rotWithShape="1">
                  <a:blip r:embed="rId2"/>
                  <a:srcRect/>
                  <a:tile tx="0" ty="0" sx="50000" sy="50000" flip="none" algn="tl"/>
                </a:blipFill>
                <a:effectLst>
                  <a:outerShdw blurRad="50800" dist="39000" dir="5460000" algn="tl">
                    <a:srgbClr val="000000">
                      <a:alpha val="38000"/>
                    </a:srgbClr>
                  </a:outerShdw>
                </a:effectLst>
                <a:latin typeface="Matilda" pitchFamily="2" charset="0"/>
                <a:ea typeface="+mj-ea"/>
                <a:cs typeface="+mj-cs"/>
              </a:rPr>
              <a:t>оркестра</a:t>
            </a:r>
            <a:endParaRPr kumimoji="0" lang="ru-RU" sz="3200" b="1" i="0" u="none" strike="noStrike" kern="1200" normalizeH="0" baseline="0" noProof="0" dirty="0">
              <a:ln w="11430"/>
              <a:blipFill dpi="0" rotWithShape="1">
                <a:blip r:embed="rId2"/>
                <a:srcRect/>
                <a:tile tx="0" ty="0" sx="50000" sy="50000" flip="none" algn="tl"/>
              </a:blipFill>
              <a:effectLst>
                <a:outerShdw blurRad="50800" dist="39000" dir="5460000" algn="tl">
                  <a:srgbClr val="000000">
                    <a:alpha val="38000"/>
                  </a:srgbClr>
                </a:outerShdw>
              </a:effectLst>
              <a:uLnTx/>
              <a:uFillTx/>
              <a:latin typeface="Matilda" pitchFamily="2" charset="0"/>
              <a:ea typeface="+mj-ea"/>
              <a:cs typeface="+mj-cs"/>
            </a:endParaRPr>
          </a:p>
        </p:txBody>
      </p:sp>
      <p:sp>
        <p:nvSpPr>
          <p:cNvPr id="8" name="TextBox 7"/>
          <p:cNvSpPr txBox="1"/>
          <p:nvPr/>
        </p:nvSpPr>
        <p:spPr>
          <a:xfrm>
            <a:off x="539552" y="1556792"/>
            <a:ext cx="8388424" cy="4616648"/>
          </a:xfrm>
          <a:prstGeom prst="rect">
            <a:avLst/>
          </a:prstGeom>
          <a:noFill/>
        </p:spPr>
        <p:txBody>
          <a:bodyPr wrap="square" rtlCol="0">
            <a:spAutoFit/>
          </a:bodyPr>
          <a:lstStyle/>
          <a:p>
            <a:pPr algn="ctr"/>
            <a:r>
              <a:rPr lang="ru-RU" sz="2400" b="1" i="1" dirty="0" smtClean="0">
                <a:solidFill>
                  <a:srgbClr val="CC6600"/>
                </a:solidFill>
              </a:rPr>
              <a:t>История инструмента</a:t>
            </a:r>
          </a:p>
          <a:p>
            <a:pPr algn="just"/>
            <a:r>
              <a:rPr lang="ru-RU" b="1" i="1" dirty="0" smtClean="0"/>
              <a:t>Королева оркестра</a:t>
            </a:r>
            <a:r>
              <a:rPr lang="ru-RU" i="1" dirty="0" smtClean="0"/>
              <a:t> — </a:t>
            </a:r>
            <a:r>
              <a:rPr lang="ru-RU" b="1" i="1" dirty="0" smtClean="0"/>
              <a:t>скрипка</a:t>
            </a:r>
            <a:r>
              <a:rPr lang="ru-RU" i="1" dirty="0" smtClean="0"/>
              <a:t> — самый распространенный среди струнных смычковых ин­струментов. «Она в музыке является столь же необходимым инструментом, как в человеческом бытии хлеб насущный»,- говорили о ней музыканты еще в XVII веке. Скрипки делали во многих странах Европы, но лучшие скрипичные мастера жили в Италии, городе </a:t>
            </a:r>
            <a:r>
              <a:rPr lang="ru-RU" i="1" dirty="0" err="1" smtClean="0"/>
              <a:t>Кремоне</a:t>
            </a:r>
            <a:r>
              <a:rPr lang="ru-RU" i="1" dirty="0" smtClean="0"/>
              <a:t>. Скрипки, сделанные </a:t>
            </a:r>
            <a:r>
              <a:rPr lang="ru-RU" i="1" dirty="0" err="1" smtClean="0"/>
              <a:t>кремонскими</a:t>
            </a:r>
            <a:r>
              <a:rPr lang="ru-RU" i="1" dirty="0" smtClean="0"/>
              <a:t> мастерами Х</a:t>
            </a:r>
            <a:r>
              <a:rPr lang="en-US" i="1" dirty="0" smtClean="0"/>
              <a:t>V</a:t>
            </a:r>
            <a:r>
              <a:rPr lang="ru-RU" i="1" dirty="0" smtClean="0"/>
              <a:t>I-ХVIII веков Амати, Гварнери, Страдивари, до сих пор считаются непревзойденными. Свято хранили итальянцы секреты своего мастерства. Они умели делать звук своих скрипок особенно певучим и нежным, похожим на человеческий голос. Знаменитых итальянских скрипок до нашего времени сохранилось не так уж много, и все они — на строгом учете. Играют на них лучшие музыканты мира. История музыки знает имена прославленных скрипачей. Легендами окружено имя гениального Паганини. Его обвиняли в колдовстве, потому что в те времена, когда он жил (в 1-й половине XIX века), не верилось, что обыкновенный человек сам, без помощи волшебной силы, может так великолепно играть на скрипке.</a:t>
            </a:r>
            <a:endParaRPr lang="ru-RU" dirty="0"/>
          </a:p>
        </p:txBody>
      </p:sp>
    </p:spTree>
    <p:extLst>
      <p:ext uri="{BB962C8B-B14F-4D97-AF65-F5344CB8AC3E}">
        <p14:creationId xmlns:p14="http://schemas.microsoft.com/office/powerpoint/2010/main" val="1167860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611560" y="404664"/>
            <a:ext cx="4896544" cy="5904656"/>
          </a:xfrm>
        </p:spPr>
        <p:txBody>
          <a:bodyPr>
            <a:noAutofit/>
          </a:bodyPr>
          <a:lstStyle/>
          <a:p>
            <a:pPr marL="0" indent="0" algn="ctr">
              <a:spcBef>
                <a:spcPts val="0"/>
              </a:spcBef>
              <a:buNone/>
            </a:pPr>
            <a:r>
              <a:rPr lang="ru-RU" sz="2400" i="1" dirty="0" smtClean="0"/>
              <a:t> </a:t>
            </a:r>
            <a:r>
              <a:rPr lang="ru-RU" sz="2400" b="1" i="1" dirty="0" smtClean="0">
                <a:solidFill>
                  <a:srgbClr val="CC6600"/>
                </a:solidFill>
              </a:rPr>
              <a:t>Как используется</a:t>
            </a:r>
          </a:p>
          <a:p>
            <a:pPr marL="0" indent="0" algn="just">
              <a:spcBef>
                <a:spcPts val="0"/>
              </a:spcBef>
              <a:buNone/>
            </a:pPr>
            <a:r>
              <a:rPr lang="ru-RU" sz="1800" i="1" dirty="0" smtClean="0"/>
              <a:t> На скрипке можно исполнять длинные плавные мелодии, как иногда определяют, «на одном дыхании», то есть не прерывая их паузами. Говорят, что скрипка поет. И правда, звучание ее похоже на теплый, трепетный человеческий голос. Но она умеет не только петь. Есть много различных способов, так называемых штрихов, которые применяют при игре на скрипке. Можно играть не на одной, а на двух соседних струнах сразу. Тогда звучат две мелодии. Больше чем два звука одновременно извлечь нельзя, так как струны расположены не плоско, а на закругленной подстав­ке. Однако скрипачи играют аккорды из трех или даже четырех нот особым приемом — </a:t>
            </a:r>
            <a:r>
              <a:rPr lang="ru-RU" sz="2400" b="1" i="1" dirty="0" err="1" smtClean="0"/>
              <a:t>арпеджиато</a:t>
            </a:r>
            <a:r>
              <a:rPr lang="ru-RU" sz="1800" i="1" dirty="0" smtClean="0"/>
              <a:t> — беря звуки не одновременно, а один за другим, быстро скользнув по струнам смычком. </a:t>
            </a:r>
          </a:p>
          <a:p>
            <a:pPr marL="0" indent="0" algn="just">
              <a:spcBef>
                <a:spcPts val="0"/>
              </a:spcBef>
              <a:buNone/>
            </a:pPr>
            <a:endParaRPr lang="ru-RU" sz="1800" i="1" dirty="0" smtClean="0"/>
          </a:p>
          <a:p>
            <a:pPr marL="0" indent="0" algn="just">
              <a:spcBef>
                <a:spcPts val="0"/>
              </a:spcBef>
              <a:buNone/>
            </a:pPr>
            <a:r>
              <a:rPr lang="ru-RU" sz="1800" i="1" dirty="0" smtClean="0"/>
              <a:t>.</a:t>
            </a:r>
            <a:endParaRPr lang="ru-RU" sz="1800" i="1" dirty="0"/>
          </a:p>
        </p:txBody>
      </p:sp>
      <p:pic>
        <p:nvPicPr>
          <p:cNvPr id="1026" name="Picture 2" descr="C:\Users\Стройлова М А\Desktop\_29190-9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96136" y="908720"/>
            <a:ext cx="2927432" cy="39141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33525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404664"/>
            <a:ext cx="8136904" cy="1754326"/>
          </a:xfrm>
          <a:prstGeom prst="rect">
            <a:avLst/>
          </a:prstGeom>
        </p:spPr>
        <p:txBody>
          <a:bodyPr wrap="square">
            <a:spAutoFit/>
          </a:bodyPr>
          <a:lstStyle/>
          <a:p>
            <a:pPr algn="just"/>
            <a:r>
              <a:rPr lang="ru-RU" i="1" dirty="0" smtClean="0"/>
              <a:t>В оркестре </a:t>
            </a:r>
            <a:r>
              <a:rPr lang="ru-RU" b="1" i="1" dirty="0" smtClean="0"/>
              <a:t>скрипки — главные инструменты. </a:t>
            </a:r>
            <a:r>
              <a:rPr lang="ru-RU" i="1" dirty="0" smtClean="0"/>
              <a:t>Им поручают ответственные эпизоды. Часто в оркестровых пьесах слышится пение скрипок, иногда широкое и спокойное, иногда взволнованное, а порою и драматически-напряженное. Многими композиторами написаны концерты для скрипки с оркестром, и вы, наверное, слышали концерты Бетховена, Мендельсона, Чайковского, Прокофьева, Шостаковича, Хачатуряна.</a:t>
            </a:r>
          </a:p>
        </p:txBody>
      </p:sp>
      <p:pic>
        <p:nvPicPr>
          <p:cNvPr id="2050" name="Picture 2" descr="C:\Users\Стройлова М А\Desktop\iLX5BZOH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71800" y="3645024"/>
            <a:ext cx="1798615" cy="2016224"/>
          </a:xfrm>
          <a:prstGeom prst="rect">
            <a:avLst/>
          </a:prstGeom>
          <a:ln>
            <a:noFill/>
          </a:ln>
          <a:effectLst>
            <a:outerShdw blurRad="190500" algn="tl" rotWithShape="0">
              <a:srgbClr val="000000">
                <a:alpha val="70000"/>
              </a:srgbClr>
            </a:outerShdw>
          </a:effectLst>
        </p:spPr>
      </p:pic>
      <p:pic>
        <p:nvPicPr>
          <p:cNvPr id="2051" name="Picture 3" descr="C:\Users\Стройлова М А\Desktop\1142535aa3b4a36756bd5691e078a675--classical-music-composers.jpg"/>
          <p:cNvPicPr>
            <a:picLocks noChangeAspect="1" noChangeArrowheads="1"/>
          </p:cNvPicPr>
          <p:nvPr/>
        </p:nvPicPr>
        <p:blipFill>
          <a:blip r:embed="rId3" cstate="email">
            <a:extLst>
              <a:ext uri="{28A0092B-C50C-407E-A947-70E740481C1C}">
                <a14:useLocalDpi xmlns:a14="http://schemas.microsoft.com/office/drawing/2010/main"/>
              </a:ext>
            </a:extLst>
          </a:blip>
          <a:srcRect b="13810"/>
          <a:stretch>
            <a:fillRect/>
          </a:stretch>
        </p:blipFill>
        <p:spPr bwMode="auto">
          <a:xfrm>
            <a:off x="755576" y="2420888"/>
            <a:ext cx="1638182" cy="2016224"/>
          </a:xfrm>
          <a:prstGeom prst="rect">
            <a:avLst/>
          </a:prstGeom>
          <a:ln>
            <a:noFill/>
          </a:ln>
          <a:effectLst>
            <a:outerShdw blurRad="190500" algn="tl" rotWithShape="0">
              <a:srgbClr val="000000">
                <a:alpha val="70000"/>
              </a:srgbClr>
            </a:outerShdw>
          </a:effectLst>
        </p:spPr>
      </p:pic>
      <p:pic>
        <p:nvPicPr>
          <p:cNvPr id="2052" name="Picture 4" descr="C:\Users\Стройлова М А\Desktop\i3357P6OO.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32040" y="2420888"/>
            <a:ext cx="1563275" cy="2016224"/>
          </a:xfrm>
          <a:prstGeom prst="rect">
            <a:avLst/>
          </a:prstGeom>
          <a:ln>
            <a:noFill/>
          </a:ln>
          <a:effectLst>
            <a:outerShdw blurRad="190500" algn="tl" rotWithShape="0">
              <a:srgbClr val="000000">
                <a:alpha val="70000"/>
              </a:srgbClr>
            </a:outerShdw>
          </a:effectLst>
        </p:spPr>
      </p:pic>
      <p:pic>
        <p:nvPicPr>
          <p:cNvPr id="2053" name="Picture 5" descr="C:\Users\Стройлова М А\Desktop\Aram-Khachaturian-1.jpg"/>
          <p:cNvPicPr>
            <a:picLocks noChangeAspect="1" noChangeArrowheads="1"/>
          </p:cNvPicPr>
          <p:nvPr/>
        </p:nvPicPr>
        <p:blipFill>
          <a:blip r:embed="rId5" cstate="email">
            <a:extLst>
              <a:ext uri="{28A0092B-C50C-407E-A947-70E740481C1C}">
                <a14:useLocalDpi xmlns:a14="http://schemas.microsoft.com/office/drawing/2010/main"/>
              </a:ext>
            </a:extLst>
          </a:blip>
          <a:srcRect b="15655"/>
          <a:stretch>
            <a:fillRect/>
          </a:stretch>
        </p:blipFill>
        <p:spPr bwMode="auto">
          <a:xfrm>
            <a:off x="7020272" y="3645024"/>
            <a:ext cx="1572086" cy="2016224"/>
          </a:xfrm>
          <a:prstGeom prst="rect">
            <a:avLst/>
          </a:prstGeom>
          <a:ln>
            <a:noFill/>
          </a:ln>
          <a:effectLst>
            <a:outerShdw blurRad="190500" algn="tl" rotWithShape="0">
              <a:srgbClr val="000000">
                <a:alpha val="70000"/>
              </a:srgbClr>
            </a:outerShdw>
          </a:effectLst>
        </p:spPr>
      </p:pic>
      <p:sp>
        <p:nvSpPr>
          <p:cNvPr id="10" name="TextBox 9"/>
          <p:cNvSpPr txBox="1"/>
          <p:nvPr/>
        </p:nvSpPr>
        <p:spPr>
          <a:xfrm>
            <a:off x="827584" y="4581128"/>
            <a:ext cx="1584176" cy="646331"/>
          </a:xfrm>
          <a:prstGeom prst="rect">
            <a:avLst/>
          </a:prstGeom>
          <a:noFill/>
        </p:spPr>
        <p:txBody>
          <a:bodyPr wrap="square" rtlCol="0">
            <a:spAutoFit/>
          </a:bodyPr>
          <a:lstStyle/>
          <a:p>
            <a:pPr algn="ctr"/>
            <a:r>
              <a:rPr lang="ru-RU" i="1" dirty="0" smtClean="0"/>
              <a:t>Петр Ильич Чайковский</a:t>
            </a:r>
            <a:endParaRPr lang="ru-RU" i="1" dirty="0"/>
          </a:p>
        </p:txBody>
      </p:sp>
      <p:sp>
        <p:nvSpPr>
          <p:cNvPr id="11" name="TextBox 10"/>
          <p:cNvSpPr txBox="1"/>
          <p:nvPr/>
        </p:nvSpPr>
        <p:spPr>
          <a:xfrm>
            <a:off x="2483768" y="5733256"/>
            <a:ext cx="2376264" cy="646331"/>
          </a:xfrm>
          <a:prstGeom prst="rect">
            <a:avLst/>
          </a:prstGeom>
          <a:noFill/>
        </p:spPr>
        <p:txBody>
          <a:bodyPr wrap="square" rtlCol="0">
            <a:spAutoFit/>
          </a:bodyPr>
          <a:lstStyle/>
          <a:p>
            <a:pPr algn="ctr"/>
            <a:r>
              <a:rPr lang="ru-RU" i="1" dirty="0" err="1" smtClean="0"/>
              <a:t>Якоб</a:t>
            </a:r>
            <a:r>
              <a:rPr lang="ru-RU" i="1" dirty="0" smtClean="0"/>
              <a:t> Людвиг Феликс Мендельсон</a:t>
            </a:r>
            <a:endParaRPr lang="ru-RU" i="1" dirty="0"/>
          </a:p>
        </p:txBody>
      </p:sp>
      <p:sp>
        <p:nvSpPr>
          <p:cNvPr id="12" name="TextBox 11"/>
          <p:cNvSpPr txBox="1"/>
          <p:nvPr/>
        </p:nvSpPr>
        <p:spPr>
          <a:xfrm>
            <a:off x="4932040" y="4581128"/>
            <a:ext cx="1584176" cy="646331"/>
          </a:xfrm>
          <a:prstGeom prst="rect">
            <a:avLst/>
          </a:prstGeom>
          <a:noFill/>
        </p:spPr>
        <p:txBody>
          <a:bodyPr wrap="square" rtlCol="0">
            <a:spAutoFit/>
          </a:bodyPr>
          <a:lstStyle/>
          <a:p>
            <a:pPr algn="ctr"/>
            <a:r>
              <a:rPr lang="ru-RU" i="1" dirty="0" smtClean="0"/>
              <a:t>Людвиг Ван Бетховен</a:t>
            </a:r>
            <a:endParaRPr lang="ru-RU" i="1" dirty="0"/>
          </a:p>
        </p:txBody>
      </p:sp>
      <p:sp>
        <p:nvSpPr>
          <p:cNvPr id="13" name="TextBox 12"/>
          <p:cNvSpPr txBox="1"/>
          <p:nvPr/>
        </p:nvSpPr>
        <p:spPr>
          <a:xfrm>
            <a:off x="7020272" y="5733256"/>
            <a:ext cx="1512168" cy="646331"/>
          </a:xfrm>
          <a:prstGeom prst="rect">
            <a:avLst/>
          </a:prstGeom>
          <a:noFill/>
        </p:spPr>
        <p:txBody>
          <a:bodyPr wrap="square" rtlCol="0">
            <a:spAutoFit/>
          </a:bodyPr>
          <a:lstStyle/>
          <a:p>
            <a:pPr algn="ctr"/>
            <a:r>
              <a:rPr lang="ru-RU" i="1" dirty="0" smtClean="0"/>
              <a:t>Арам Ильич Хачатурян</a:t>
            </a:r>
            <a:endParaRPr lang="ru-RU" i="1" dirty="0"/>
          </a:p>
        </p:txBody>
      </p:sp>
    </p:spTree>
    <p:extLst>
      <p:ext uri="{BB962C8B-B14F-4D97-AF65-F5344CB8AC3E}">
        <p14:creationId xmlns:p14="http://schemas.microsoft.com/office/powerpoint/2010/main" val="3598342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60000"/>
      </a:hlink>
      <a:folHlink>
        <a:srgbClr val="FFABAB"/>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TotalTime>
  <Words>484</Words>
  <Application>Microsoft Office PowerPoint</Application>
  <PresentationFormat>Экран (4:3)</PresentationFormat>
  <Paragraphs>40</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Times New Roman</vt:lpstr>
      <vt:lpstr>Matilda</vt:lpstr>
      <vt:lpstr>Arial</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Agent 007</cp:lastModifiedBy>
  <cp:revision>109</cp:revision>
  <dcterms:created xsi:type="dcterms:W3CDTF">2013-08-23T08:38:35Z</dcterms:created>
  <dcterms:modified xsi:type="dcterms:W3CDTF">2019-09-04T09:15:14Z</dcterms:modified>
</cp:coreProperties>
</file>