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71" r:id="rId2"/>
    <p:sldId id="272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4662" autoAdjust="0"/>
  </p:normalViewPr>
  <p:slideViewPr>
    <p:cSldViewPr>
      <p:cViewPr varScale="1">
        <p:scale>
          <a:sx n="80" d="100"/>
          <a:sy n="80" d="100"/>
        </p:scale>
        <p:origin x="1421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0CA8E-FB9C-47D4-840A-39F2715C489C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137D4-1F2C-4204-834C-161800A6A8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220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137D4-1F2C-4204-834C-161800A6A85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1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137D4-1F2C-4204-834C-161800A6A85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24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5342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281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492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75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3840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061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70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216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23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8022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39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1325E-1F0E-492B-B3DA-BD95AE737BD7}" type="datetimeFigureOut">
              <a:rPr lang="ru-RU" smtClean="0"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DA387-869F-4C3A-861B-942743A95D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869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4a"/><Relationship Id="rId13" Type="http://schemas.openxmlformats.org/officeDocument/2006/relationships/slideLayout" Target="../slideLayouts/slideLayout7.xml"/><Relationship Id="rId18" Type="http://schemas.microsoft.com/office/2007/relationships/hdphoto" Target="../media/hdphoto5.wdp"/><Relationship Id="rId26" Type="http://schemas.microsoft.com/office/2007/relationships/hdphoto" Target="../media/hdphoto9.wdp"/><Relationship Id="rId3" Type="http://schemas.microsoft.com/office/2007/relationships/media" Target="../media/media7.m4a"/><Relationship Id="rId21" Type="http://schemas.openxmlformats.org/officeDocument/2006/relationships/image" Target="../media/image48.png"/><Relationship Id="rId7" Type="http://schemas.microsoft.com/office/2007/relationships/media" Target="../media/media9.m4a"/><Relationship Id="rId12" Type="http://schemas.openxmlformats.org/officeDocument/2006/relationships/audio" Target="../media/media11.m4a"/><Relationship Id="rId17" Type="http://schemas.openxmlformats.org/officeDocument/2006/relationships/image" Target="../media/image46.png"/><Relationship Id="rId25" Type="http://schemas.openxmlformats.org/officeDocument/2006/relationships/image" Target="../media/image50.png"/><Relationship Id="rId2" Type="http://schemas.openxmlformats.org/officeDocument/2006/relationships/audio" Target="../media/media6.m4a"/><Relationship Id="rId16" Type="http://schemas.openxmlformats.org/officeDocument/2006/relationships/image" Target="../media/image45.jpg"/><Relationship Id="rId20" Type="http://schemas.microsoft.com/office/2007/relationships/hdphoto" Target="../media/hdphoto6.wdp"/><Relationship Id="rId29" Type="http://schemas.openxmlformats.org/officeDocument/2006/relationships/image" Target="../media/image52.png"/><Relationship Id="rId1" Type="http://schemas.microsoft.com/office/2007/relationships/media" Target="../media/media6.m4a"/><Relationship Id="rId6" Type="http://schemas.openxmlformats.org/officeDocument/2006/relationships/audio" Target="../media/media8.m4a"/><Relationship Id="rId11" Type="http://schemas.microsoft.com/office/2007/relationships/media" Target="../media/media11.m4a"/><Relationship Id="rId24" Type="http://schemas.microsoft.com/office/2007/relationships/hdphoto" Target="../media/hdphoto8.wdp"/><Relationship Id="rId32" Type="http://schemas.openxmlformats.org/officeDocument/2006/relationships/image" Target="../media/image53.gif"/><Relationship Id="rId5" Type="http://schemas.microsoft.com/office/2007/relationships/media" Target="../media/media8.m4a"/><Relationship Id="rId15" Type="http://schemas.openxmlformats.org/officeDocument/2006/relationships/image" Target="../media/image1.png"/><Relationship Id="rId23" Type="http://schemas.openxmlformats.org/officeDocument/2006/relationships/image" Target="../media/image49.png"/><Relationship Id="rId28" Type="http://schemas.microsoft.com/office/2007/relationships/hdphoto" Target="../media/hdphoto10.wdp"/><Relationship Id="rId10" Type="http://schemas.openxmlformats.org/officeDocument/2006/relationships/audio" Target="../media/media10.m4a"/><Relationship Id="rId19" Type="http://schemas.openxmlformats.org/officeDocument/2006/relationships/image" Target="../media/image47.png"/><Relationship Id="rId31" Type="http://schemas.openxmlformats.org/officeDocument/2006/relationships/slide" Target="slide11.xml"/><Relationship Id="rId4" Type="http://schemas.openxmlformats.org/officeDocument/2006/relationships/audio" Target="../media/media7.m4a"/><Relationship Id="rId9" Type="http://schemas.microsoft.com/office/2007/relationships/media" Target="../media/media10.m4a"/><Relationship Id="rId14" Type="http://schemas.openxmlformats.org/officeDocument/2006/relationships/notesSlide" Target="../notesSlides/notesSlide2.xml"/><Relationship Id="rId22" Type="http://schemas.microsoft.com/office/2007/relationships/hdphoto" Target="../media/hdphoto7.wdp"/><Relationship Id="rId27" Type="http://schemas.openxmlformats.org/officeDocument/2006/relationships/image" Target="../media/image51.png"/><Relationship Id="rId30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12.wdp"/><Relationship Id="rId18" Type="http://schemas.openxmlformats.org/officeDocument/2006/relationships/image" Target="../media/image60.png"/><Relationship Id="rId3" Type="http://schemas.microsoft.com/office/2007/relationships/media" Target="../media/media13.m4a"/><Relationship Id="rId21" Type="http://schemas.openxmlformats.org/officeDocument/2006/relationships/image" Target="../media/image61.gif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57.png"/><Relationship Id="rId17" Type="http://schemas.microsoft.com/office/2007/relationships/hdphoto" Target="../media/hdphoto14.wdp"/><Relationship Id="rId2" Type="http://schemas.openxmlformats.org/officeDocument/2006/relationships/audio" Target="../media/media12.m4a"/><Relationship Id="rId16" Type="http://schemas.openxmlformats.org/officeDocument/2006/relationships/image" Target="../media/image59.png"/><Relationship Id="rId20" Type="http://schemas.openxmlformats.org/officeDocument/2006/relationships/slide" Target="slide12.xml"/><Relationship Id="rId1" Type="http://schemas.microsoft.com/office/2007/relationships/media" Target="../media/media12.m4a"/><Relationship Id="rId6" Type="http://schemas.openxmlformats.org/officeDocument/2006/relationships/audio" Target="../media/media14.m4a"/><Relationship Id="rId11" Type="http://schemas.openxmlformats.org/officeDocument/2006/relationships/image" Target="../media/image56.jpeg"/><Relationship Id="rId5" Type="http://schemas.microsoft.com/office/2007/relationships/media" Target="../media/media14.m4a"/><Relationship Id="rId15" Type="http://schemas.microsoft.com/office/2007/relationships/hdphoto" Target="../media/hdphoto13.wdp"/><Relationship Id="rId10" Type="http://schemas.openxmlformats.org/officeDocument/2006/relationships/image" Target="../media/image55.png"/><Relationship Id="rId19" Type="http://schemas.microsoft.com/office/2007/relationships/hdphoto" Target="../media/hdphoto15.wdp"/><Relationship Id="rId4" Type="http://schemas.openxmlformats.org/officeDocument/2006/relationships/audio" Target="../media/media13.m4a"/><Relationship Id="rId9" Type="http://schemas.openxmlformats.org/officeDocument/2006/relationships/image" Target="../media/image14.png"/><Relationship Id="rId14" Type="http://schemas.openxmlformats.org/officeDocument/2006/relationships/image" Target="../media/image58.png"/><Relationship Id="rId22" Type="http://schemas.openxmlformats.org/officeDocument/2006/relationships/image" Target="../media/image6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64.jpeg"/><Relationship Id="rId7" Type="http://schemas.microsoft.com/office/2007/relationships/hdphoto" Target="../media/hdphoto17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microsoft.com/office/2007/relationships/hdphoto" Target="../media/hdphoto16.wdp"/><Relationship Id="rId4" Type="http://schemas.openxmlformats.org/officeDocument/2006/relationships/image" Target="../media/image65.png"/><Relationship Id="rId9" Type="http://schemas.openxmlformats.org/officeDocument/2006/relationships/slide" Target="slide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slide" Target="slide14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8.jpeg"/><Relationship Id="rId11" Type="http://schemas.openxmlformats.org/officeDocument/2006/relationships/image" Target="../media/image73.jp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33.png"/><Relationship Id="rId9" Type="http://schemas.openxmlformats.org/officeDocument/2006/relationships/image" Target="../media/image7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6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75.jpeg"/><Relationship Id="rId5" Type="http://schemas.openxmlformats.org/officeDocument/2006/relationships/image" Target="../media/image67.png"/><Relationship Id="rId4" Type="http://schemas.openxmlformats.org/officeDocument/2006/relationships/image" Target="../media/image33.png"/><Relationship Id="rId9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slide" Target="slide16.xml"/><Relationship Id="rId3" Type="http://schemas.openxmlformats.org/officeDocument/2006/relationships/slideLayout" Target="../slideLayouts/slideLayout7.xml"/><Relationship Id="rId7" Type="http://schemas.microsoft.com/office/2007/relationships/hdphoto" Target="../media/hdphoto18.wdp"/><Relationship Id="rId12" Type="http://schemas.openxmlformats.org/officeDocument/2006/relationships/image" Target="../media/image81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78.png"/><Relationship Id="rId11" Type="http://schemas.microsoft.com/office/2007/relationships/hdphoto" Target="../media/hdphoto20.wdp"/><Relationship Id="rId5" Type="http://schemas.openxmlformats.org/officeDocument/2006/relationships/image" Target="../media/image67.png"/><Relationship Id="rId10" Type="http://schemas.openxmlformats.org/officeDocument/2006/relationships/image" Target="../media/image80.png"/><Relationship Id="rId4" Type="http://schemas.openxmlformats.org/officeDocument/2006/relationships/image" Target="../media/image33.png"/><Relationship Id="rId9" Type="http://schemas.microsoft.com/office/2007/relationships/hdphoto" Target="../media/hdphoto19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1.wdp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82.png"/><Relationship Id="rId11" Type="http://schemas.openxmlformats.org/officeDocument/2006/relationships/slide" Target="slide17.xml"/><Relationship Id="rId5" Type="http://schemas.openxmlformats.org/officeDocument/2006/relationships/image" Target="../media/image67.png"/><Relationship Id="rId10" Type="http://schemas.openxmlformats.org/officeDocument/2006/relationships/image" Target="../media/image84.jpeg"/><Relationship Id="rId4" Type="http://schemas.openxmlformats.org/officeDocument/2006/relationships/image" Target="../media/image33.pn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3.wdp"/><Relationship Id="rId12" Type="http://schemas.openxmlformats.org/officeDocument/2006/relationships/slide" Target="slide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85.png"/><Relationship Id="rId11" Type="http://schemas.microsoft.com/office/2007/relationships/hdphoto" Target="../media/hdphoto25.wdp"/><Relationship Id="rId5" Type="http://schemas.openxmlformats.org/officeDocument/2006/relationships/image" Target="../media/image67.png"/><Relationship Id="rId10" Type="http://schemas.openxmlformats.org/officeDocument/2006/relationships/image" Target="../media/image87.png"/><Relationship Id="rId4" Type="http://schemas.openxmlformats.org/officeDocument/2006/relationships/image" Target="../media/image33.png"/><Relationship Id="rId9" Type="http://schemas.microsoft.com/office/2007/relationships/hdphoto" Target="../media/hdphoto24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12" Type="http://schemas.openxmlformats.org/officeDocument/2006/relationships/slide" Target="slide1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g"/><Relationship Id="rId11" Type="http://schemas.openxmlformats.org/officeDocument/2006/relationships/slide" Target="slide9.xml"/><Relationship Id="rId5" Type="http://schemas.openxmlformats.org/officeDocument/2006/relationships/image" Target="../media/image1.png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slide" Target="slide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jp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jpeg"/><Relationship Id="rId12" Type="http://schemas.openxmlformats.org/officeDocument/2006/relationships/slide" Target="slide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jpeg"/><Relationship Id="rId11" Type="http://schemas.openxmlformats.org/officeDocument/2006/relationships/image" Target="../media/image20.gif"/><Relationship Id="rId5" Type="http://schemas.openxmlformats.org/officeDocument/2006/relationships/image" Target="../media/image7.jp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2.png"/><Relationship Id="rId11" Type="http://schemas.openxmlformats.org/officeDocument/2006/relationships/slide" Target="slide7.xml"/><Relationship Id="rId5" Type="http://schemas.openxmlformats.org/officeDocument/2006/relationships/image" Target="../media/image7.jpg"/><Relationship Id="rId10" Type="http://schemas.openxmlformats.org/officeDocument/2006/relationships/image" Target="../media/image26.jpeg"/><Relationship Id="rId4" Type="http://schemas.openxmlformats.org/officeDocument/2006/relationships/image" Target="../media/image6.png"/><Relationship Id="rId9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slide" Target="slide8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12" Type="http://schemas.openxmlformats.org/officeDocument/2006/relationships/slide" Target="slide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11" Type="http://schemas.openxmlformats.org/officeDocument/2006/relationships/image" Target="../media/image32.gif"/><Relationship Id="rId5" Type="http://schemas.openxmlformats.org/officeDocument/2006/relationships/image" Target="../media/image7.jpg"/><Relationship Id="rId10" Type="http://schemas.openxmlformats.org/officeDocument/2006/relationships/image" Target="../media/image31.jpe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gi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4.png"/><Relationship Id="rId11" Type="http://schemas.openxmlformats.org/officeDocument/2006/relationships/slide" Target="slide3.xml"/><Relationship Id="rId5" Type="http://schemas.openxmlformats.org/officeDocument/2006/relationships/image" Target="../media/image7.jpg"/><Relationship Id="rId10" Type="http://schemas.openxmlformats.org/officeDocument/2006/relationships/image" Target="../media/image38.gif"/><Relationship Id="rId4" Type="http://schemas.openxmlformats.org/officeDocument/2006/relationships/image" Target="../media/image33.pn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12" Type="http://schemas.microsoft.com/office/2007/relationships/hdphoto" Target="../media/hdphoto4.wdp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07/relationships/hdphoto" Target="../media/hdphoto1.wdp"/><Relationship Id="rId11" Type="http://schemas.openxmlformats.org/officeDocument/2006/relationships/image" Target="../media/image42.png"/><Relationship Id="rId5" Type="http://schemas.openxmlformats.org/officeDocument/2006/relationships/image" Target="../media/image39.jpeg"/><Relationship Id="rId15" Type="http://schemas.openxmlformats.org/officeDocument/2006/relationships/image" Target="../media/image44.gif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41.png"/><Relationship Id="rId14" Type="http://schemas.openxmlformats.org/officeDocument/2006/relationships/image" Target="../media/image4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404664"/>
            <a:ext cx="8496944" cy="6192688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«Викторина по произведениям Пермских писателей»</a:t>
            </a: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endParaRPr lang="ru-RU" dirty="0" smtClean="0">
              <a:solidFill>
                <a:schemeClr val="tx1"/>
              </a:solidFill>
            </a:endParaRPr>
          </a:p>
          <a:p>
            <a:pPr algn="l"/>
            <a:r>
              <a:rPr lang="ru-RU" dirty="0">
                <a:solidFill>
                  <a:schemeClr val="tx1"/>
                </a:solidFill>
              </a:rPr>
              <a:t> </a:t>
            </a:r>
            <a:r>
              <a:rPr lang="ru-RU" dirty="0" smtClean="0">
                <a:solidFill>
                  <a:schemeClr val="tx1"/>
                </a:solidFill>
              </a:rPr>
              <a:t>                                      </a:t>
            </a:r>
            <a:r>
              <a:rPr lang="ru-RU" sz="2000" dirty="0" smtClean="0">
                <a:solidFill>
                  <a:schemeClr val="tx1"/>
                </a:solidFill>
              </a:rPr>
              <a:t>Автор:</a:t>
            </a: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    воспитатель   МАДОУ «Д/С №273» г. Пермь</a:t>
            </a:r>
            <a:endParaRPr lang="ru-RU" sz="2000" dirty="0">
              <a:solidFill>
                <a:schemeClr val="tx1"/>
              </a:solidFill>
            </a:endParaRPr>
          </a:p>
          <a:p>
            <a:pPr algn="l"/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smtClean="0">
                <a:solidFill>
                  <a:schemeClr val="tx1"/>
                </a:solidFill>
              </a:rPr>
              <a:t>                                                              </a:t>
            </a:r>
            <a:r>
              <a:rPr lang="ru-RU" sz="2000" dirty="0" err="1" smtClean="0">
                <a:solidFill>
                  <a:schemeClr val="tx1"/>
                </a:solidFill>
              </a:rPr>
              <a:t>Ланцева</a:t>
            </a:r>
            <a:r>
              <a:rPr lang="ru-RU" sz="2000" dirty="0" smtClean="0">
                <a:solidFill>
                  <a:schemeClr val="tx1"/>
                </a:solidFill>
              </a:rPr>
              <a:t> Е.С.</a:t>
            </a:r>
          </a:p>
          <a:p>
            <a:pPr algn="l"/>
            <a:endParaRPr lang="ru-RU" sz="2000" dirty="0" smtClean="0">
              <a:solidFill>
                <a:schemeClr val="tx1"/>
              </a:solidFill>
            </a:endParaRPr>
          </a:p>
          <a:p>
            <a:r>
              <a:rPr lang="ru-RU" sz="2000" dirty="0" smtClean="0">
                <a:solidFill>
                  <a:schemeClr val="tx1"/>
                </a:solidFill>
              </a:rPr>
              <a:t>Пермь 2018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01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ound_0545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0" name="Sound_0207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2" name="Sound_05707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356" y="0"/>
            <a:ext cx="9144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467544" y="4725144"/>
            <a:ext cx="3312368" cy="205402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29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208" y="4509120"/>
            <a:ext cx="2555776" cy="20637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8501" l="0" r="998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55813">
            <a:off x="41330" y="3263765"/>
            <a:ext cx="1502829" cy="685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889" b="48667" l="667" r="99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0000"/>
          <a:stretch/>
        </p:blipFill>
        <p:spPr>
          <a:xfrm rot="809842">
            <a:off x="180742" y="4406477"/>
            <a:ext cx="4286250" cy="20559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111" b="98667" l="2519" r="947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1312" y="404664"/>
            <a:ext cx="961256" cy="10895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9636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184" y="2382024"/>
            <a:ext cx="2185392" cy="218539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223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7704" y="2419496"/>
            <a:ext cx="2163233" cy="21632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9" cstate="email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182" b="97273" l="6061" r="943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3874446"/>
            <a:ext cx="1545600" cy="1545600"/>
          </a:xfrm>
          <a:prstGeom prst="rect">
            <a:avLst/>
          </a:prstGeom>
        </p:spPr>
      </p:pic>
      <p:pic>
        <p:nvPicPr>
          <p:cNvPr id="16" name="Sound_05730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8" name="Sound_05707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7" name="Sound_05505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467544" y="260648"/>
            <a:ext cx="3456384" cy="1233601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dirty="0" smtClean="0">
                <a:solidFill>
                  <a:schemeClr val="accent3">
                    <a:lumMod val="50000"/>
                  </a:schemeClr>
                </a:solidFill>
                <a:ea typeface="Calibri" pitchFamily="34" charset="0"/>
                <a:cs typeface="Times New Roman" pitchFamily="18" charset="0"/>
              </a:rPr>
              <a:t>Найдите  животных, с которыми повстречались капитан Коко и мальчик.</a:t>
            </a:r>
            <a:endParaRPr lang="ru-RU" altLang="ru-RU" dirty="0">
              <a:solidFill>
                <a:schemeClr val="accent3">
                  <a:lumMod val="50000"/>
                </a:schemeClr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4" name="Овал 23">
            <a:hlinkClick r:id="rId31" action="ppaction://hlinksldjump"/>
          </p:cNvPr>
          <p:cNvSpPr/>
          <p:nvPr/>
        </p:nvSpPr>
        <p:spPr>
          <a:xfrm>
            <a:off x="7867172" y="6262070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240" y="260648"/>
            <a:ext cx="1619984" cy="142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1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4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66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ound_039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0" name="Sound_14409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1" name="Sound_039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2" name="Sound_039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3" name="Sound_14409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280" y="1"/>
            <a:ext cx="9144000" cy="68579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600" b="90000" l="4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630" y="1172580"/>
            <a:ext cx="2592288" cy="16561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3" b="89933" l="879" r="981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980" y="2000672"/>
            <a:ext cx="3874740" cy="2822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375" r="9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850" y="4136301"/>
            <a:ext cx="3429000" cy="3429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61" b="993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48207">
            <a:off x="-5680" y="2249252"/>
            <a:ext cx="2969096" cy="2969096"/>
          </a:xfrm>
          <a:prstGeom prst="rect">
            <a:avLst/>
          </a:prstGeom>
        </p:spPr>
      </p:pic>
      <p:pic>
        <p:nvPicPr>
          <p:cNvPr id="9" name="Sound_0392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72050" y="6955701"/>
            <a:ext cx="609600" cy="609600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216439" y="116632"/>
            <a:ext cx="3312368" cy="1567229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Найди предмет, на котором Коко выплыл к мальчику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5" name="Овал 14">
            <a:hlinkClick r:id="rId20" action="ppaction://hlinksldjump"/>
          </p:cNvPr>
          <p:cNvSpPr/>
          <p:nvPr/>
        </p:nvSpPr>
        <p:spPr>
          <a:xfrm>
            <a:off x="7867172" y="6262070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744" y="6031226"/>
            <a:ext cx="800100" cy="61912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3629" y="476672"/>
            <a:ext cx="2383651" cy="388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93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597 0.01435 C -0.06945 0.01088 -0.07483 0.00787 -0.07778 0.0044 C -0.08507 -0.00301 -0.08941 -0.01227 -0.10347 -0.01782 C -0.10556 -0.01852 -0.10851 -0.01829 -0.11077 -0.01898 C -0.11268 -0.01944 -0.11389 -0.0206 -0.11528 -0.02106 C -0.13577 -0.01528 -0.12344 -0.01921 -0.15052 -0.00903 C -0.16337 -0.00417 -0.17327 -0.00231 -0.18594 0.00093 C -0.19514 0.00347 -0.20191 0.00741 -0.21181 0.00857 C -0.22118 0.00833 -0.23073 0.00833 -0.23993 0.00764 C -0.24497 0.00741 -0.24965 0.00602 -0.25434 0.00532 C -0.25643 0.00486 -0.26094 0.0044 -0.26094 0.0044 C -0.26927 0.0007 -0.27344 -0.00347 -0.28004 -0.00787 C -0.28212 -0.01273 -0.28368 -0.01759 -0.28698 -0.02222 C -0.28906 -0.03194 -0.28837 -0.04282 -0.3033 -0.05 C -0.30833 -0.05648 -0.31858 -0.05764 -0.3316 -0.05972 C -0.3434 -0.05949 -0.35504 -0.05926 -0.36684 -0.0588 C -0.37413 -0.05833 -0.3882 -0.05555 -0.3882 -0.05532 C -0.3941 -0.05255 -0.40035 -0.05255 -0.40712 -0.05 C -0.41736 -0.04606 -0.40573 -0.0493 -0.41632 -0.04444 C -0.42535 -0.04005 -0.43698 -0.03704 -0.44688 -0.03333 C -0.45208 -0.03148 -0.45972 -0.03218 -0.46563 -0.03102 C -0.47188 -0.03148 -0.47813 -0.03171 -0.48438 -0.03218 C -0.48924 -0.03264 -0.49861 -0.03426 -0.49861 -0.03426 C -0.50556 -0.03657 -0.51059 -0.03912 -0.51754 -0.04097 C -0.52379 -0.05069 -0.52361 -0.06018 -0.50781 -0.06759 C -0.50556 -0.0713 -0.50347 -0.075 -0.50104 -0.07847 C -0.50243 -0.09375 -0.50018 -0.09861 -0.51285 -0.10949 C -0.51806 -0.11366 -0.5191 -0.1169 -0.52917 -0.11713 C -0.5474 -0.11805 -0.56528 -0.11805 -0.58333 -0.11852 C -0.60122 -0.11991 -0.58976 -0.11875 -0.60903 -0.12176 C -0.61146 -0.12222 -0.61615 -0.12292 -0.61615 -0.12268 C -0.62031 -0.12407 -0.62361 -0.12616 -0.62795 -0.12731 C -0.63143 -0.12824 -0.63594 -0.12847 -0.63958 -0.12963 L -0.61858 -0.12731 L -0.64879 -0.12176 L -0.6349 -0.13264 L -0.64427 -0.12824 " pathEditMode="relative" rAng="0" ptsTypes="ffffffffffffffffffffffffffffffffAAAAA"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49" y="-736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6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964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вал 1"/>
          <p:cNvSpPr/>
          <p:nvPr/>
        </p:nvSpPr>
        <p:spPr>
          <a:xfrm>
            <a:off x="4876016" y="332656"/>
            <a:ext cx="3456384" cy="144016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Как звали капитана игрушечных дел?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60032" y="2320483"/>
            <a:ext cx="2381250" cy="20507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145" y="3717032"/>
            <a:ext cx="3645024" cy="36450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54423">
            <a:off x="6729078" y="3330610"/>
            <a:ext cx="2838450" cy="160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760" y="548680"/>
            <a:ext cx="4506416" cy="3379812"/>
          </a:xfrm>
          <a:prstGeom prst="rect">
            <a:avLst/>
          </a:prstGeom>
        </p:spPr>
      </p:pic>
      <p:sp>
        <p:nvSpPr>
          <p:cNvPr id="7" name="Овал 6">
            <a:hlinkClick r:id="rId9" action="ppaction://hlinksldjump"/>
          </p:cNvPr>
          <p:cNvSpPr/>
          <p:nvPr/>
        </p:nvSpPr>
        <p:spPr>
          <a:xfrm>
            <a:off x="7524328" y="6021288"/>
            <a:ext cx="1440160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94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ound_21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28600"/>
            <a:ext cx="9144000" cy="7086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0411" y="4496936"/>
            <a:ext cx="1152129" cy="2025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3015814"/>
            <a:ext cx="2621606" cy="350690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9293" y="2970367"/>
            <a:ext cx="2634364" cy="3863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9123" y="3095356"/>
            <a:ext cx="2375021" cy="36136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9597" y="627419"/>
            <a:ext cx="2113756" cy="21653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88" y="1002069"/>
            <a:ext cx="3048000" cy="1790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2429" y="532696"/>
            <a:ext cx="1908408" cy="2354797"/>
          </a:xfrm>
          <a:prstGeom prst="rect">
            <a:avLst/>
          </a:prstGeom>
        </p:spPr>
      </p:pic>
      <p:sp>
        <p:nvSpPr>
          <p:cNvPr id="10" name="Овал 9">
            <a:hlinkClick r:id="rId13" action="ppaction://hlinksldjump"/>
          </p:cNvPr>
          <p:cNvSpPr/>
          <p:nvPr/>
        </p:nvSpPr>
        <p:spPr>
          <a:xfrm>
            <a:off x="7616316" y="5949280"/>
            <a:ext cx="1475656" cy="6454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  <p:sp>
        <p:nvSpPr>
          <p:cNvPr id="13" name="Овал 12"/>
          <p:cNvSpPr/>
          <p:nvPr/>
        </p:nvSpPr>
        <p:spPr>
          <a:xfrm>
            <a:off x="323528" y="-99392"/>
            <a:ext cx="2592288" cy="936104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С кем жила </a:t>
            </a:r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</a:rPr>
              <a:t>Лелишна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?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10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42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ound_195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376" y="1988840"/>
            <a:ext cx="2898648" cy="2148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1954270"/>
            <a:ext cx="3889400" cy="2122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714" y="4293096"/>
            <a:ext cx="3428571" cy="2285714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179512" y="260648"/>
            <a:ext cx="3096344" cy="126876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Любимое занятие Петьки-Пары?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Овал 10">
            <a:hlinkClick r:id="rId9" action="ppaction://hlinksldjump"/>
          </p:cNvPr>
          <p:cNvSpPr/>
          <p:nvPr/>
        </p:nvSpPr>
        <p:spPr>
          <a:xfrm>
            <a:off x="7308304" y="6165304"/>
            <a:ext cx="1619672" cy="5575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580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8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_21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50" b="97917" l="791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3933056"/>
            <a:ext cx="3164004" cy="2407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24" b="98635" l="0" r="986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6856" y="-171400"/>
            <a:ext cx="4176464" cy="36004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  <a:outerShdw blurRad="50800" dist="50800" dir="5400000" algn="ctr" rotWithShape="0">
              <a:schemeClr val="bg1">
                <a:alpha val="0"/>
              </a:schemeClr>
            </a:outerShdw>
            <a:reflection stA="0" endPos="65000" dist="50800" dir="5400000" sy="-100000" algn="bl" rotWithShape="0"/>
            <a:softEdge rad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459" b="9918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752" y="3766019"/>
            <a:ext cx="2226672" cy="2226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90593">
            <a:off x="450999" y="2765824"/>
            <a:ext cx="3028033" cy="2670175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899592" y="260648"/>
            <a:ext cx="2880320" cy="144016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Что из одежды </a:t>
            </a:r>
            <a:r>
              <a:rPr lang="ru-RU" sz="2000" dirty="0" err="1" smtClean="0"/>
              <a:t>Лёлишна</a:t>
            </a:r>
            <a:r>
              <a:rPr lang="ru-RU" sz="2000" dirty="0" smtClean="0"/>
              <a:t> выстирала Петьке-Паре?</a:t>
            </a:r>
            <a:endParaRPr lang="ru-RU" sz="2000" dirty="0"/>
          </a:p>
        </p:txBody>
      </p:sp>
      <p:sp>
        <p:nvSpPr>
          <p:cNvPr id="11" name="Овал 10">
            <a:hlinkClick r:id="rId13" action="ppaction://hlinksldjump"/>
          </p:cNvPr>
          <p:cNvSpPr/>
          <p:nvPr/>
        </p:nvSpPr>
        <p:spPr>
          <a:xfrm>
            <a:off x="7308304" y="6165304"/>
            <a:ext cx="1728192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085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.2599 -0.3435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6" y="-1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7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_21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611560" y="404664"/>
            <a:ext cx="3096344" cy="158417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Что просил Головёшка у Виктора Мокроусова?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61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4128" y="620688"/>
            <a:ext cx="2708918" cy="23538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664" y="2466790"/>
            <a:ext cx="3810000" cy="304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8004" y="3474550"/>
            <a:ext cx="3132468" cy="2315517"/>
          </a:xfrm>
          <a:prstGeom prst="rect">
            <a:avLst/>
          </a:prstGeom>
        </p:spPr>
      </p:pic>
      <p:sp>
        <p:nvSpPr>
          <p:cNvPr id="8" name="Овал 7">
            <a:hlinkClick r:id="rId11" action="ppaction://hlinksldjump"/>
          </p:cNvPr>
          <p:cNvSpPr/>
          <p:nvPr/>
        </p:nvSpPr>
        <p:spPr>
          <a:xfrm>
            <a:off x="7596336" y="6021288"/>
            <a:ext cx="154766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69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2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ound_0169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0" b="98020" l="1987" r="966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5003" y="4437112"/>
            <a:ext cx="3229836" cy="21532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065060"/>
            <a:ext cx="2874235" cy="2155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97500" l="0" r="91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1241738"/>
            <a:ext cx="4572000" cy="3429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67544" y="332656"/>
            <a:ext cx="3240360" cy="175602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bg1"/>
                </a:solidFill>
              </a:rPr>
              <a:t>Фокусник сажает в ящик живого…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Овал 7">
            <a:hlinkClick r:id="rId12" action="ppaction://hlinksldjump"/>
          </p:cNvPr>
          <p:cNvSpPr/>
          <p:nvPr/>
        </p:nvSpPr>
        <p:spPr>
          <a:xfrm>
            <a:off x="7524328" y="6021288"/>
            <a:ext cx="1512168" cy="5690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68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2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640"/>
            <a:ext cx="8229600" cy="59375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 smtClean="0"/>
              <a:t>В данной игре реализуется раздел программы «</a:t>
            </a:r>
            <a:r>
              <a:rPr lang="ru-RU" sz="2400" dirty="0" err="1" smtClean="0"/>
              <a:t>Пермячок</a:t>
            </a:r>
            <a:r>
              <a:rPr lang="ru-RU" sz="2400" dirty="0" smtClean="0"/>
              <a:t>. Обучение с увлечением»; «Прогулки по городу. Твоя книжка». Игра предназначена для возрастной категории детей 5-7 лет. </a:t>
            </a:r>
          </a:p>
          <a:p>
            <a:pPr marL="0" indent="0">
              <a:buNone/>
            </a:pPr>
            <a:r>
              <a:rPr lang="ru-RU" sz="2400" dirty="0" smtClean="0"/>
              <a:t>Цель: закрепить знакомство с произведениями пермских писателей, таких как: Кузьмин Л.И., Воробьев В.И., Давыдычев Л.И.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>Способствовать формированию интереса к художественной литературе.</a:t>
            </a:r>
          </a:p>
          <a:p>
            <a:pPr marL="0" indent="0">
              <a:buNone/>
            </a:pPr>
            <a:r>
              <a:rPr lang="ru-RU" sz="2400" dirty="0" smtClean="0"/>
              <a:t>Игра развивает память, образное мышление. </a:t>
            </a:r>
          </a:p>
          <a:p>
            <a:pPr marL="0" indent="0">
              <a:buNone/>
            </a:pPr>
            <a:r>
              <a:rPr lang="ru-RU" sz="2400" dirty="0" smtClean="0"/>
              <a:t>В меню игры три раздела, по трем книгам: «</a:t>
            </a:r>
            <a:r>
              <a:rPr lang="ru-RU" sz="2400" dirty="0" err="1" smtClean="0"/>
              <a:t>Капризка</a:t>
            </a:r>
            <a:r>
              <a:rPr lang="ru-RU" sz="2400" dirty="0" smtClean="0"/>
              <a:t>», «</a:t>
            </a:r>
            <a:r>
              <a:rPr lang="ru-RU" sz="2400" dirty="0" err="1" smtClean="0"/>
              <a:t>Лелишна</a:t>
            </a:r>
            <a:r>
              <a:rPr lang="ru-RU" sz="2400" dirty="0" smtClean="0"/>
              <a:t> из третьего подъезда», «Капитан Коко и зеленое стеклышко». Детям предлагается выбрать книгу, и выполнить задания по ней. Воспитатель читает вопрос, ребенок отвечает. Неправильные ответы в игре выделяются </a:t>
            </a:r>
            <a:r>
              <a:rPr lang="ru-RU" sz="2400" dirty="0"/>
              <a:t>а</a:t>
            </a:r>
            <a:r>
              <a:rPr lang="ru-RU" sz="2400" dirty="0" smtClean="0"/>
              <a:t>нимацией «покачивание». Правильные ответы-«вращение» или «передвижение».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831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0353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398" y="1"/>
            <a:ext cx="9144000" cy="6858000"/>
          </a:xfrm>
          <a:prstGeom prst="rect">
            <a:avLst/>
          </a:prstGeom>
          <a:effectLst>
            <a:reflection stA="31000" endPos="65000" dist="508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902" y="177799"/>
            <a:ext cx="1759635" cy="2759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8024" y="283747"/>
            <a:ext cx="1764041" cy="25472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6818" y="3713584"/>
            <a:ext cx="1731891" cy="2307704"/>
          </a:xfrm>
          <a:prstGeom prst="rect">
            <a:avLst/>
          </a:prstGeom>
        </p:spPr>
      </p:pic>
      <p:sp>
        <p:nvSpPr>
          <p:cNvPr id="10" name="Овал 9">
            <a:hlinkClick r:id="rId10" action="ppaction://hlinksldjump"/>
          </p:cNvPr>
          <p:cNvSpPr/>
          <p:nvPr/>
        </p:nvSpPr>
        <p:spPr>
          <a:xfrm>
            <a:off x="7181578" y="2996952"/>
            <a:ext cx="129614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chemeClr val="accent4">
                    <a:lumMod val="75000"/>
                  </a:schemeClr>
                </a:solidFill>
                <a:hlinkClick r:id="rId10" action="ppaction://hlinksldjump"/>
              </a:rPr>
              <a:t>Играть</a:t>
            </a:r>
            <a:endParaRPr lang="ru-RU" u="sng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1" name="Овал 10">
            <a:hlinkClick r:id="rId11" action="ppaction://hlinksldjump"/>
          </p:cNvPr>
          <p:cNvSpPr/>
          <p:nvPr/>
        </p:nvSpPr>
        <p:spPr>
          <a:xfrm>
            <a:off x="5076056" y="2996952"/>
            <a:ext cx="129614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hlinkClick r:id="rId11" action="ppaction://hlinksldjump"/>
              </a:rPr>
              <a:t>Играть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Овал 11">
            <a:hlinkClick r:id="rId12" action="ppaction://hlinksldjump"/>
          </p:cNvPr>
          <p:cNvSpPr/>
          <p:nvPr/>
        </p:nvSpPr>
        <p:spPr>
          <a:xfrm>
            <a:off x="6372200" y="6188888"/>
            <a:ext cx="1296144" cy="5760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>Играть</a:t>
            </a: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3568" y="1052736"/>
            <a:ext cx="36724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tx2"/>
                </a:solidFill>
              </a:rPr>
              <a:t>Викторина по произведениям Пермских писателей</a:t>
            </a:r>
            <a:endParaRPr lang="ru-RU" sz="4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8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1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ound_21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863" y="3571063"/>
            <a:ext cx="2284176" cy="28529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758" y="1047750"/>
            <a:ext cx="1924050" cy="23812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604" y="1334861"/>
            <a:ext cx="2612429" cy="26408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59" y="4188091"/>
            <a:ext cx="3049135" cy="20609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1680" y="3773395"/>
            <a:ext cx="2061164" cy="2448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9632" y="332656"/>
            <a:ext cx="6840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Найди картинки из сказки «</a:t>
            </a:r>
            <a:r>
              <a:rPr lang="ru-RU" sz="2800" dirty="0" err="1" smtClean="0">
                <a:solidFill>
                  <a:schemeClr val="tx2"/>
                </a:solidFill>
              </a:rPr>
              <a:t>Капризка</a:t>
            </a:r>
            <a:r>
              <a:rPr lang="ru-RU" sz="2800" dirty="0" smtClean="0">
                <a:solidFill>
                  <a:schemeClr val="tx2"/>
                </a:solidFill>
              </a:rPr>
              <a:t>»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4101" y="1231922"/>
            <a:ext cx="2448272" cy="2012906"/>
          </a:xfrm>
          <a:prstGeom prst="rect">
            <a:avLst/>
          </a:prstGeom>
        </p:spPr>
      </p:pic>
      <p:sp>
        <p:nvSpPr>
          <p:cNvPr id="13" name="Овал 12">
            <a:hlinkClick r:id="rId12" action="ppaction://hlinksldjump"/>
          </p:cNvPr>
          <p:cNvSpPr/>
          <p:nvPr/>
        </p:nvSpPr>
        <p:spPr>
          <a:xfrm>
            <a:off x="7726783" y="6388204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766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12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ound_21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0154" y="630932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02" y="-7904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600" y="1701910"/>
            <a:ext cx="2880320" cy="23608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96643" y="1701910"/>
            <a:ext cx="2664296" cy="22607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924" y="4326354"/>
            <a:ext cx="2769082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1440" y="4183429"/>
            <a:ext cx="2664296" cy="21258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2600" y="548680"/>
            <a:ext cx="6195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Какое блюдо готовили </a:t>
            </a:r>
            <a:r>
              <a:rPr lang="ru-RU" sz="2400" dirty="0" err="1" smtClean="0">
                <a:solidFill>
                  <a:srgbClr val="0070C0"/>
                </a:solidFill>
              </a:rPr>
              <a:t>Капризка</a:t>
            </a:r>
            <a:r>
              <a:rPr lang="ru-RU" sz="2400" dirty="0" smtClean="0">
                <a:solidFill>
                  <a:srgbClr val="0070C0"/>
                </a:solidFill>
              </a:rPr>
              <a:t> и Наташа для мамы?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523038"/>
            <a:ext cx="1891504" cy="23024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8" y="3429000"/>
            <a:ext cx="3503068" cy="2630217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7726783" y="6171203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2" action="ppaction://hlinksldjump"/>
              </a:rPr>
              <a:t>Далее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3761" y="5603249"/>
            <a:ext cx="100012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1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3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ound_21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8555" y="5674593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7" y="16004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0" t="45591" r="17045"/>
          <a:stretch/>
        </p:blipFill>
        <p:spPr>
          <a:xfrm>
            <a:off x="323528" y="1998094"/>
            <a:ext cx="1368152" cy="37313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9127" y="3863765"/>
            <a:ext cx="1761893" cy="2795103"/>
          </a:xfrm>
          <a:prstGeom prst="rect">
            <a:avLst/>
          </a:prstGeom>
          <a:effectLst>
            <a:outerShdw blurRad="50800" dist="50800" dir="5400000" algn="ctr" rotWithShape="0">
              <a:schemeClr val="bg1">
                <a:alpha val="0"/>
              </a:scheme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2489" y="1038465"/>
            <a:ext cx="1691680" cy="25129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127" y="869736"/>
            <a:ext cx="2311893" cy="2850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28870" y="3965747"/>
            <a:ext cx="1691680" cy="26596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0026" y="248762"/>
            <a:ext cx="65771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Кем становились дети, если дружили с </a:t>
            </a:r>
            <a:r>
              <a:rPr lang="ru-RU" sz="2800" dirty="0" err="1">
                <a:solidFill>
                  <a:srgbClr val="0070C0"/>
                </a:solidFill>
              </a:rPr>
              <a:t>К</a:t>
            </a:r>
            <a:r>
              <a:rPr lang="ru-RU" sz="2800" dirty="0" err="1" smtClean="0">
                <a:solidFill>
                  <a:srgbClr val="0070C0"/>
                </a:solidFill>
              </a:rPr>
              <a:t>апризкой</a:t>
            </a:r>
            <a:r>
              <a:rPr lang="ru-RU" sz="2800" dirty="0" smtClean="0">
                <a:solidFill>
                  <a:srgbClr val="0070C0"/>
                </a:solidFill>
              </a:rPr>
              <a:t>?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7867172" y="6262070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1" action="ppaction://hlinksldjump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6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61 -0.00949 L 0.45678 0.159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844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5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detskie-pesni-chelovek-sobake-dru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133"/>
          <a:stretch/>
        </p:blipFill>
        <p:spPr>
          <a:xfrm>
            <a:off x="755576" y="3303639"/>
            <a:ext cx="7934325" cy="34829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760775"/>
            <a:ext cx="2183858" cy="19669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836712"/>
            <a:ext cx="2170410" cy="19669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817161"/>
            <a:ext cx="1937271" cy="194621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0272" y="819769"/>
            <a:ext cx="1907108" cy="19462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260648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0070C0"/>
                </a:solidFill>
              </a:rPr>
              <a:t>Что умел делать </a:t>
            </a:r>
            <a:r>
              <a:rPr lang="ru-RU" sz="2400" dirty="0" err="1" smtClean="0">
                <a:solidFill>
                  <a:srgbClr val="0070C0"/>
                </a:solidFill>
              </a:rPr>
              <a:t>Бимбо</a:t>
            </a:r>
            <a:r>
              <a:rPr lang="ru-RU" sz="2400" dirty="0" smtClean="0">
                <a:solidFill>
                  <a:srgbClr val="0070C0"/>
                </a:solidFill>
              </a:rPr>
              <a:t>?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6296" y="4653136"/>
            <a:ext cx="1844405" cy="1954138"/>
          </a:xfrm>
          <a:prstGeom prst="rect">
            <a:avLst/>
          </a:prstGeom>
        </p:spPr>
      </p:pic>
      <p:sp>
        <p:nvSpPr>
          <p:cNvPr id="12" name="Овал 11">
            <a:hlinkClick r:id="rId12" action="ppaction://hlinksldjump"/>
          </p:cNvPr>
          <p:cNvSpPr/>
          <p:nvPr/>
        </p:nvSpPr>
        <p:spPr>
          <a:xfrm>
            <a:off x="7867172" y="6262070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3" action="ppaction://hlinksldjump"/>
              </a:rPr>
              <a:t>Далее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958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45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ound_2171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277" y="1772816"/>
            <a:ext cx="2727069" cy="30392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238" y="4427167"/>
            <a:ext cx="2857500" cy="242088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132856"/>
            <a:ext cx="2843808" cy="28578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79712" y="260648"/>
            <a:ext cx="56065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70C0"/>
                </a:solidFill>
              </a:rPr>
              <a:t>На какое животное стала похожа лавочка после покраски ее Павликом и </a:t>
            </a:r>
            <a:r>
              <a:rPr lang="ru-RU" sz="2800" dirty="0" err="1" smtClean="0">
                <a:solidFill>
                  <a:srgbClr val="0070C0"/>
                </a:solidFill>
              </a:rPr>
              <a:t>Капризкой</a:t>
            </a:r>
            <a:r>
              <a:rPr lang="ru-RU" sz="2800" dirty="0" smtClean="0">
                <a:solidFill>
                  <a:srgbClr val="0070C0"/>
                </a:solidFill>
              </a:rPr>
              <a:t>?</a:t>
            </a:r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5816" y="1988840"/>
            <a:ext cx="3386603" cy="244827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3362" y="4343783"/>
            <a:ext cx="2445804" cy="2445804"/>
          </a:xfrm>
          <a:prstGeom prst="rect">
            <a:avLst/>
          </a:prstGeom>
        </p:spPr>
      </p:pic>
      <p:sp>
        <p:nvSpPr>
          <p:cNvPr id="15" name="Овал 14">
            <a:hlinkClick r:id="rId11" action="ppaction://hlinksldjump"/>
          </p:cNvPr>
          <p:cNvSpPr/>
          <p:nvPr/>
        </p:nvSpPr>
        <p:spPr>
          <a:xfrm>
            <a:off x="7867172" y="6262070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80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35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ound_208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8000"/>
                    </a14:imgEffect>
                    <a14:imgEffect>
                      <a14:saturation sat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70"/>
            <a:ext cx="9036496" cy="6858969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33822" y="1"/>
            <a:ext cx="4104455" cy="1484784"/>
          </a:xfrm>
          <a:prstGeom prst="ellipse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Найди летательный аппарат, на котором герои отправились в путешествие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0" r="96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5894" y="3580814"/>
            <a:ext cx="2515239" cy="32771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00" b="85200" l="34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10551">
            <a:off x="251590" y="4437181"/>
            <a:ext cx="3048000" cy="304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188" b="95942" l="5507" r="96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573812">
            <a:off x="2503342" y="2450130"/>
            <a:ext cx="2710701" cy="2710701"/>
          </a:xfrm>
          <a:prstGeom prst="rect">
            <a:avLst/>
          </a:prstGeom>
        </p:spPr>
      </p:pic>
      <p:sp>
        <p:nvSpPr>
          <p:cNvPr id="14" name="Овал 13"/>
          <p:cNvSpPr/>
          <p:nvPr/>
        </p:nvSpPr>
        <p:spPr>
          <a:xfrm>
            <a:off x="7867172" y="6262070"/>
            <a:ext cx="1160218" cy="4340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hlinkClick r:id="rId13" action="ppaction://hlinksldjump"/>
              </a:rPr>
              <a:t>Далее</a:t>
            </a:r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420" y="-67232"/>
            <a:ext cx="1828800" cy="161925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04454"/>
            <a:ext cx="1078694" cy="947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933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59 -0.03981 L 0.84514 -0.86921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927" y="-4148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1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210</Words>
  <Application>Microsoft Office PowerPoint</Application>
  <PresentationFormat>Экран (4:3)</PresentationFormat>
  <Paragraphs>49</Paragraphs>
  <Slides>17</Slides>
  <Notes>2</Notes>
  <HiddenSlides>0</HiddenSlides>
  <MMClips>24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1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</dc:creator>
  <cp:lastModifiedBy>Agent 007</cp:lastModifiedBy>
  <cp:revision>49</cp:revision>
  <dcterms:created xsi:type="dcterms:W3CDTF">2018-05-20T14:49:21Z</dcterms:created>
  <dcterms:modified xsi:type="dcterms:W3CDTF">2020-09-28T18:07:29Z</dcterms:modified>
</cp:coreProperties>
</file>