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308" r:id="rId2"/>
    <p:sldId id="256" r:id="rId3"/>
    <p:sldId id="366" r:id="rId4"/>
    <p:sldId id="367" r:id="rId5"/>
    <p:sldId id="368" r:id="rId6"/>
    <p:sldId id="370" r:id="rId7"/>
    <p:sldId id="369" r:id="rId8"/>
    <p:sldId id="372" r:id="rId9"/>
    <p:sldId id="376" r:id="rId10"/>
    <p:sldId id="377" r:id="rId11"/>
    <p:sldId id="373" r:id="rId12"/>
    <p:sldId id="374" r:id="rId13"/>
    <p:sldId id="324" r:id="rId14"/>
    <p:sldId id="375" r:id="rId15"/>
    <p:sldId id="262" r:id="rId16"/>
    <p:sldId id="290" r:id="rId17"/>
    <p:sldId id="310" r:id="rId18"/>
    <p:sldId id="363" r:id="rId19"/>
    <p:sldId id="364" r:id="rId20"/>
    <p:sldId id="360" r:id="rId21"/>
    <p:sldId id="378" r:id="rId22"/>
    <p:sldId id="379" r:id="rId23"/>
    <p:sldId id="380" r:id="rId24"/>
    <p:sldId id="288" r:id="rId25"/>
    <p:sldId id="33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5" autoAdjust="0"/>
    <p:restoredTop sz="94660" autoAdjust="0"/>
  </p:normalViewPr>
  <p:slideViewPr>
    <p:cSldViewPr>
      <p:cViewPr varScale="1">
        <p:scale>
          <a:sx n="84" d="100"/>
          <a:sy n="84" d="100"/>
        </p:scale>
        <p:origin x="1430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43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FE4E-1F4A-47A8-8B84-B306133478DD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1ABA-FDDC-4643-8009-9D88997002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572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FE4E-1F4A-47A8-8B84-B306133478DD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1ABA-FDDC-4643-8009-9D88997002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188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FE4E-1F4A-47A8-8B84-B306133478DD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1ABA-FDDC-4643-8009-9D88997002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826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FE4E-1F4A-47A8-8B84-B306133478DD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1ABA-FDDC-4643-8009-9D88997002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711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FE4E-1F4A-47A8-8B84-B306133478DD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1ABA-FDDC-4643-8009-9D88997002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725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FE4E-1F4A-47A8-8B84-B306133478DD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1ABA-FDDC-4643-8009-9D88997002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303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FE4E-1F4A-47A8-8B84-B306133478DD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1ABA-FDDC-4643-8009-9D88997002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197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FE4E-1F4A-47A8-8B84-B306133478DD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1ABA-FDDC-4643-8009-9D88997002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839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FE4E-1F4A-47A8-8B84-B306133478DD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1ABA-FDDC-4643-8009-9D88997002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313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FE4E-1F4A-47A8-8B84-B306133478DD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1ABA-FDDC-4643-8009-9D88997002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794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FE4E-1F4A-47A8-8B84-B306133478DD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1ABA-FDDC-4643-8009-9D88997002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080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accent4">
              <a:lumMod val="20000"/>
              <a:lumOff val="80000"/>
            </a:schemeClr>
          </a:fgClr>
          <a:bgClr>
            <a:schemeClr val="accent5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4FE4E-1F4A-47A8-8B84-B306133478DD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E1ABA-FDDC-4643-8009-9D88997002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382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2376264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Преемственность </a:t>
            </a:r>
            <a:r>
              <a:rPr lang="ru-RU" sz="36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 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современных </a:t>
            </a:r>
            <a:r>
              <a:rPr lang="ru-RU" sz="36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 </a:t>
            </a:r>
            <a:br>
              <a:rPr lang="ru-RU" sz="36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работе учителя-логопеда </a:t>
            </a:r>
            <a:br>
              <a:rPr lang="ru-RU" sz="3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воспитателя логопедической группы</a:t>
            </a:r>
            <a:endParaRPr lang="ru-RU" sz="36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39552" y="5867550"/>
            <a:ext cx="7560840" cy="864096"/>
          </a:xfrm>
        </p:spPr>
        <p:txBody>
          <a:bodyPr>
            <a:normAutofit fontScale="55000" lnSpcReduction="20000"/>
          </a:bodyPr>
          <a:lstStyle/>
          <a:p>
            <a:r>
              <a:rPr lang="ru-RU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Подготовила воспитатель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логопедической </a:t>
            </a:r>
            <a:r>
              <a:rPr lang="ru-RU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группы </a:t>
            </a:r>
            <a:endParaRPr lang="ru-RU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r>
              <a:rPr lang="ru-RU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Булыгина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Валентина Николаевна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МБДОУ д/с №12 «Солнышко» г-к Анапа </a:t>
            </a:r>
          </a:p>
          <a:p>
            <a:pPr algn="l"/>
            <a:endParaRPr lang="ru-RU" sz="15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2699198"/>
            <a:ext cx="4388741" cy="30235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708920"/>
            <a:ext cx="4032448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48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3547" y="116632"/>
            <a:ext cx="8157592" cy="172819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из коррекционных задач решаются совместно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(развитие коммуникативной функции речи, воспитание речевой активности, обучение грамматически правильной речи и рассказыванию, обогащение и активизация словаря, формирование звуковой культуры речи). При заучивании стихотворений используем не только картинки, но видеоматериал с красивым прочтением. 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Заучивание стихотворения И.Сурикова «Детство»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7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844824"/>
            <a:ext cx="7103131" cy="473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73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64807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Задачей </a:t>
            </a: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воспитателя 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логопедической группы 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повседневное наблюдение за состоянием речевой деятельности детей в каждом периоде коррекционного процесса, контроль за правильным использованием поставленных или исправленных логопедом 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звуков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При 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наблюдении за объектами окружающей действительности воспитатель знакомит детей с новыми словами, уточняет их значение, способствует их повторению в разных ситуациях, активизации в собственной речи 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детей. Воспитатель 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расширяет у детей представления о предметах окружающей 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действительности, учит 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вычленять и называть их существенные признаки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Специфика 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воспитателя при взаимодействии с логопедом заключается в том, что воспитатель организует и проводит во второй половине дня индивидуальные и подгрупповые занятия по заданию учителя-логопеда. Для этой цели в группе оформляется тетрадь взаимосвязи учителя-логопеда и воспитателя.</a:t>
            </a:r>
          </a:p>
          <a:p>
            <a:pPr marL="0" indent="0" algn="just">
              <a:buNone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Содержание 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тетради включает в себя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buFontTx/>
              <a:buChar char="-"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приемы, направленные на развитие артикуляционного аппарата, речевого дыхания, координации общих моторных движений и мелкой моторики пальцев рук; рекомендации по автоматизации звуков у детей; </a:t>
            </a:r>
            <a:endParaRPr lang="ru-RU" sz="18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заданий и упражнений, направленный на развитие познавательных процессов, лексико-грамматического строя и связной речи в соответствии с лексической темой.</a:t>
            </a:r>
          </a:p>
          <a:p>
            <a:pPr marL="0" indent="0" algn="just">
              <a:buNone/>
            </a:pPr>
            <a:endParaRPr lang="ru-RU" sz="1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56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23042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игры воспитатель развивает умение взаимодействовать со сверстниками, учит подчинять или ограничивать свои желания в соответствии с правилами игры, осуществлять самоконтроль за своей речью и действиями. В сюжетно-ролевых играх воспитатель активизирует и обогащает словарь, развивает связную речь, обучает ритуальному взаимодействию в знакомых ребенку социально-бытовых ситуациях (прием у врача, покупки в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магазине и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пр.). Сюжетно-ролевые игры способствуют развитию коммуникативно-речевых навыков, стимулируют общительность детей, воспитывают социальные навыки и умения. Кроме речи, организованной по побуждению взрослого, поощряется инициативная речь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детей.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1" y="2681916"/>
            <a:ext cx="3024335" cy="17551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1" y="4688762"/>
            <a:ext cx="3024335" cy="202522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6152" y="2681915"/>
            <a:ext cx="2734397" cy="1755195"/>
          </a:xfrm>
          <a:prstGeom prst="rect">
            <a:avLst/>
          </a:prstGeom>
        </p:spPr>
      </p:pic>
      <p:pic>
        <p:nvPicPr>
          <p:cNvPr id="10" name="Рисунок 9" descr="E:\temp18\valya\photo\DSCN1986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3118" y="4688762"/>
            <a:ext cx="2349362" cy="1980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3118" y="2668715"/>
            <a:ext cx="2310322" cy="173274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6152" y="4688762"/>
            <a:ext cx="2774040" cy="198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46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91872" cy="1656184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работе с детьми преемственность осуществляется не только между педагогами, но и с родителями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на самоизоляции театрализация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ребенком </a:t>
            </a:r>
            <a:b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рассказа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Сутеева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«Страшный зверь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228" y="1988840"/>
            <a:ext cx="8820472" cy="41995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649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60649"/>
            <a:ext cx="8229600" cy="19442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7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Помещения групп и логопедического кабинета оформлены в соответствии с рекомендациями по созданию речевой среды в группах коррекционной направленности. В группе имеется логопедический уголок, в котором находятся альбомы на различные звуки, карточки, настольно-печатные игры, пособия для формирования дыхания, для развития неречевых процессов, схемы для составления рассказов, различные шнуровки, наборы мелких игрушек, пуговиц для выкладывания узоров, трафареты, мозаики, различных размеров мячики, верёвочки.</a:t>
            </a:r>
          </a:p>
          <a:p>
            <a:pPr marL="0" indent="0" algn="just">
              <a:buNone/>
            </a:pPr>
            <a:endParaRPr lang="ru-RU" sz="17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4445" y="4869160"/>
            <a:ext cx="8229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конце учебного года в логопедических группах проводится итоговая диагностика. Полученные результаты общего и речевого развития ребёнка сравниваются с данными первичного обследования. На основе полученных результатов осуществляется выбор дальнейшего индивидуального образовательного маршрута ребёнка, намечаются пути повышения эффективности коррекционно-педагогической работы.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324" y="2322479"/>
            <a:ext cx="3637904" cy="2425269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5900" y="2340891"/>
            <a:ext cx="3643598" cy="24290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5900" y="2340891"/>
            <a:ext cx="3643598" cy="24290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834" y="2304069"/>
            <a:ext cx="3637904" cy="245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49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08912" cy="1560597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НАИБОЛЕЕ АКТУАЛЬНЫЕ СОВРЕМЕННЫЕ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ТЕХНОЛОГИИ</a:t>
            </a:r>
            <a:b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УСЛОВИЯХ РЕАЛИЗАЦИИ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ТРЕБОВАНИЙ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ФГОС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Пользователь\Desktop\Буратино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4005064"/>
            <a:ext cx="2016224" cy="260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2276872"/>
            <a:ext cx="893933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Здоровьесберегающие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технологии; 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C00000"/>
              </a:buClr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Игровые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технологии;</a:t>
            </a:r>
          </a:p>
          <a:p>
            <a:pPr>
              <a:buClr>
                <a:srgbClr val="C00000"/>
              </a:buClr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Информационно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коммуникационная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технология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C00000"/>
              </a:buClr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Личностно-направленные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Clr>
                <a:srgbClr val="C00000"/>
              </a:buClr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Проектные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технологии;</a:t>
            </a:r>
          </a:p>
          <a:p>
            <a:pPr>
              <a:buClr>
                <a:srgbClr val="C00000"/>
              </a:buClr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Педагогика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сотрудничества;</a:t>
            </a:r>
          </a:p>
          <a:p>
            <a:pPr>
              <a:buClr>
                <a:srgbClr val="C00000"/>
              </a:buClr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Групповые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технологии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25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0177"/>
            <a:ext cx="7414592" cy="864096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технологии</a:t>
            </a:r>
            <a:endParaRPr lang="ru-RU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1340768"/>
            <a:ext cx="45799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Игры на развитие мелкой моторики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Дидактические игры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Театрализованные игры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Сюжетно-ролевые игры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92" y="3377669"/>
            <a:ext cx="4905130" cy="340804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836712"/>
            <a:ext cx="4277406" cy="285160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3413" y="819240"/>
            <a:ext cx="4305993" cy="294411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9494" y="4169757"/>
            <a:ext cx="3923928" cy="26159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9494" y="4169757"/>
            <a:ext cx="3923899" cy="26034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094" y="116632"/>
            <a:ext cx="8229600" cy="1008112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Здоровьесберегающие технологии </a:t>
            </a:r>
            <a:br>
              <a:rPr lang="ru-RU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610" y="764704"/>
            <a:ext cx="8864567" cy="17281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развитии речи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значительную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играет двигательный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анализатор, у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нередко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отмечается недоразвитие тонких движений пальцев рук выражающееся в моторной неловкости,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замедленности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либо наоборот, импульсивности движений.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массажных мячиков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даёт возможность способствует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улучшению кровообращения рук, помогает снять мышечное напряжение, нормализует мышечный тонус и работу нервной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системы,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даёт возможность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быстрее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речь у детей дошкольного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077" y="2348880"/>
            <a:ext cx="7313631" cy="432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53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8336" y="-99392"/>
            <a:ext cx="886732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Дидактическое пособие «Умные дорожки» </a:t>
            </a:r>
            <a:endParaRPr lang="ru-RU" sz="240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имитация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 известной игры «Классики». Количество следов может быть разнообразным, в зависимости от поставленных целей, задач, возраста детей и площади помещения, в котором будут проводиться игры. Как вариант, можно использовать вырезанные следы (как для правой, так и для левой ног) 2-х цветов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лексико-грамматических категорий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222" y="1844824"/>
            <a:ext cx="8717556" cy="4895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28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4637" y="188640"/>
            <a:ext cx="8435280" cy="1498178"/>
          </a:xfrm>
        </p:spPr>
        <p:txBody>
          <a:bodyPr>
            <a:noAutofit/>
          </a:bodyPr>
          <a:lstStyle/>
          <a:p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Следы (коврики) выкладываем в разной конфигурации: ноги вместе, ноги на ширине плеч.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Ребенок, прыгает соответственно на следы, получая определенную программу действий и одновременно выполняет программу, заданную педагогом. Например, прыгая ребенок выполняет </a:t>
            </a:r>
            <a:r>
              <a:rPr lang="ru-RU" sz="1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артикуляционную гимнастику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Прыжок ноги врозь – ребенок делает артикуляционное упражнение «Улыбка» и одновременно, руки в стороны. Далее, ребенок прыгает ноги вместе – артикуляционное упражнение «Хоботок», руки вперед. Таким образом идет переключение «Улыбка» -«Хоботок».</a:t>
            </a:r>
            <a:r>
              <a:rPr lang="ru-RU" sz="1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595" y="1694393"/>
            <a:ext cx="8799363" cy="493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76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8352928" cy="648072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ea typeface="Times New Roman"/>
                <a:cs typeface="Times New Roman" pitchFamily="18" charset="0"/>
              </a:rPr>
            </a:b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74930"/>
            <a:ext cx="5472608" cy="2808312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«Педагогика должна ориентироваться не на вчерашний, а на завтрашний день детского развития. Только тогда она сумеет вызвать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 процессе обучения к жизни те процессы, которые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сейчас лежат в зоне ближайшего развития» </a:t>
            </a:r>
            <a:endParaRPr lang="ru-RU" sz="24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ru-RU" sz="2400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                               Л</a:t>
            </a:r>
            <a:r>
              <a:rPr lang="ru-RU" sz="2400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С. Выготский.</a:t>
            </a:r>
            <a:endParaRPr lang="ru-RU" sz="2400" i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3429000"/>
            <a:ext cx="4644516" cy="30963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5451" y="3429000"/>
            <a:ext cx="4141401" cy="3096344"/>
          </a:xfrm>
          <a:prstGeom prst="rect">
            <a:avLst/>
          </a:prstGeom>
        </p:spPr>
      </p:pic>
      <p:pic>
        <p:nvPicPr>
          <p:cNvPr id="10" name="Picture 2" descr="C:\Users\Пользователь\Desktop\Буратино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527327"/>
            <a:ext cx="1711960" cy="2210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63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717" y="0"/>
            <a:ext cx="8764490" cy="2376264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Логопедические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настолки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2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«Дубль»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активизация номинативного словаря развитие зрительного внимания, быстроты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реакции по лексической теме «Весна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b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 21 круглую карту с множеством картинок, по пять картинок на карте. Каждая карта уникальна, но на каждой паре карт имеется одна (и только одна) общая для этих карт картинка. Именно на поиске этого совпадения и построена настольная игра Дубль. Количество игроков 2-4 человека.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«Кто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быстрее»: раздайте все карты игрокам поровну, последнюю оставьте открытой в центре. Каждый игрок переворачивает свою колоду лицевой стороной вверх.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сброса необходимо назвать элемент, который присутствует на центральной карточке и верхней карточке колоды игрока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Выигрывает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тот, кто избавился от своих карточек первым.</a:t>
            </a:r>
            <a:b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761" y="2276872"/>
            <a:ext cx="7764402" cy="43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42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836712"/>
            <a:ext cx="8424936" cy="575562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своей работе с большим успехом мы используем пособие детского </a:t>
            </a:r>
            <a:r>
              <a:rPr lang="ru-RU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нейропсихолога</a:t>
            </a:r>
            <a:r>
              <a:rPr lang="ru-RU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Т.Ефимовой</a:t>
            </a:r>
            <a:r>
              <a:rPr lang="ru-RU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«Алфавитные страницы», направленное на развитие самоконтроля, переключаемости внимания, динамических процессов, межполушарных связей, хорошо тренирует знание пространственных характеристик тела (схема тела). Подходит как динамическая пауза во время занятия. </a:t>
            </a:r>
          </a:p>
          <a:p>
            <a:pPr marL="0" indent="0">
              <a:buNone/>
            </a:pPr>
            <a:r>
              <a:rPr lang="ru-RU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нижнем углу клетки под называемой буквой алфавита ребёнок отслеживает какое действие кодирует каждая буква «П» - поднимаем правую руку, «Л» - поднимаем левую руку, «В» - поднимаются обе руки </a:t>
            </a:r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вместе. </a:t>
            </a:r>
            <a:r>
              <a:rPr lang="ru-RU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 </a:t>
            </a:r>
            <a:r>
              <a:rPr lang="ru-RU" sz="2600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упражнений:</a:t>
            </a:r>
            <a:endParaRPr lang="ru-RU" sz="2600" u="sng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Ребёнок сам зачитывает алфавит и отслеживает кодируемое движение,</a:t>
            </a:r>
          </a:p>
          <a:p>
            <a:pPr marL="0" indent="0">
              <a:buNone/>
            </a:pPr>
            <a:r>
              <a:rPr lang="ru-RU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Повышаем скорость выполнения упражнения,</a:t>
            </a:r>
          </a:p>
          <a:p>
            <a:pPr marL="0" indent="0">
              <a:buNone/>
            </a:pPr>
            <a:r>
              <a:rPr lang="ru-RU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Хаотично называем буквы алфавита - ребёнок должен быстро найти букву и выполнить требуемое действие,</a:t>
            </a:r>
          </a:p>
          <a:p>
            <a:pPr marL="0" indent="0">
              <a:buNone/>
            </a:pPr>
            <a:r>
              <a:rPr lang="ru-RU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Выполняем упражнение стоя.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116632"/>
            <a:ext cx="46091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«Алфавитные страницы»</a:t>
            </a:r>
            <a:endParaRPr lang="ru-RU" sz="3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863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60648"/>
            <a:ext cx="5328592" cy="1080120"/>
          </a:xfrm>
        </p:spPr>
        <p:txBody>
          <a:bodyPr>
            <a:noAutofit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ru-RU" alt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Пособие Ефимовой</a:t>
            </a:r>
            <a:br>
              <a:rPr lang="ru-RU" alt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 – правая </a:t>
            </a:r>
            <a:r>
              <a:rPr lang="ru-RU" altLang="ru-RU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рука, </a:t>
            </a:r>
            <a:r>
              <a:rPr lang="ru-RU" altLang="ru-RU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 </a:t>
            </a:r>
            <a:r>
              <a:rPr lang="ru-RU" altLang="ru-RU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левая </a:t>
            </a:r>
            <a:r>
              <a:rPr lang="ru-RU" altLang="ru-RU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рука, </a:t>
            </a:r>
            <a:r>
              <a:rPr lang="ru-RU" altLang="ru-RU" sz="20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2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вместе</a:t>
            </a:r>
            <a:br>
              <a:rPr lang="ru-RU" altLang="ru-RU" sz="2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graphicFrame>
        <p:nvGraphicFramePr>
          <p:cNvPr id="3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760418456"/>
              </p:ext>
            </p:extLst>
          </p:nvPr>
        </p:nvGraphicFramePr>
        <p:xfrm>
          <a:off x="1043609" y="1340768"/>
          <a:ext cx="6912766" cy="4924800"/>
        </p:xfrm>
        <a:graphic>
          <a:graphicData uri="http://schemas.openxmlformats.org/drawingml/2006/table">
            <a:tbl>
              <a:tblPr firstRow="1" firstCol="1" bandRow="1"/>
              <a:tblGrid>
                <a:gridCol w="11519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19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19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19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4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24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937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200" dirty="0">
                          <a:solidFill>
                            <a:srgbClr val="C0504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ru-RU" sz="2000" dirty="0">
                          <a:solidFill>
                            <a:srgbClr val="C0504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200" dirty="0" err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</a:t>
                      </a:r>
                      <a:r>
                        <a:rPr lang="ru-RU" sz="2000" dirty="0" err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2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20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200">
                          <a:solidFill>
                            <a:srgbClr val="C0504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lang="ru-RU" sz="2000">
                          <a:solidFill>
                            <a:srgbClr val="C0504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2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</a:t>
                      </a:r>
                      <a:r>
                        <a:rPr lang="ru-RU" sz="20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200">
                          <a:solidFill>
                            <a:srgbClr val="C0504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</a:t>
                      </a:r>
                      <a:r>
                        <a:rPr lang="ru-RU" sz="2000">
                          <a:solidFill>
                            <a:srgbClr val="C0504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9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2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Ё</a:t>
                      </a:r>
                      <a:r>
                        <a:rPr lang="ru-RU" sz="2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2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</a:t>
                      </a:r>
                      <a:r>
                        <a:rPr lang="ru-RU" sz="20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2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</a:t>
                      </a:r>
                      <a:r>
                        <a:rPr lang="ru-RU" sz="20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20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200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20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ru-RU" sz="200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2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</a:t>
                      </a:r>
                      <a:r>
                        <a:rPr lang="ru-RU" sz="2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37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200" dirty="0" err="1"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ru-RU" sz="2000" dirty="0" err="1"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20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lang="ru-RU" sz="200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2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RU" sz="2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2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20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2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ru-RU" sz="20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200" dirty="0" err="1"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2000" dirty="0" err="1"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37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200">
                          <a:solidFill>
                            <a:srgbClr val="B2A1C7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</a:t>
                      </a:r>
                      <a:r>
                        <a:rPr lang="ru-RU" sz="2000">
                          <a:solidFill>
                            <a:srgbClr val="B2A1C7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2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</a:t>
                      </a:r>
                      <a:r>
                        <a:rPr lang="ru-RU" sz="2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20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</a:t>
                      </a:r>
                      <a:r>
                        <a:rPr lang="ru-RU" sz="200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20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</a:t>
                      </a:r>
                      <a:r>
                        <a:rPr lang="ru-RU" sz="200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200"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</a:t>
                      </a:r>
                      <a:r>
                        <a:rPr lang="ru-RU" sz="2000"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200">
                          <a:solidFill>
                            <a:srgbClr val="B2A1C7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</a:t>
                      </a:r>
                      <a:r>
                        <a:rPr lang="ru-RU" sz="2000">
                          <a:solidFill>
                            <a:srgbClr val="B2A1C7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37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200" dirty="0" err="1">
                          <a:solidFill>
                            <a:srgbClr val="C0504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</a:t>
                      </a:r>
                      <a:r>
                        <a:rPr lang="ru-RU" sz="2000" dirty="0" err="1">
                          <a:solidFill>
                            <a:srgbClr val="C0504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20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Щ</a:t>
                      </a:r>
                      <a:r>
                        <a:rPr lang="ru-RU" sz="200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20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Ы</a:t>
                      </a:r>
                      <a:r>
                        <a:rPr lang="ru-RU" sz="200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</a:t>
                      </a:r>
                      <a:r>
                        <a:rPr lang="ru-RU" sz="2000" dirty="0" err="1">
                          <a:solidFill>
                            <a:srgbClr val="C0504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2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Ю</a:t>
                      </a:r>
                      <a:r>
                        <a:rPr lang="ru-RU" sz="20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</a:t>
                      </a:r>
                      <a:r>
                        <a:rPr lang="ru-RU" sz="20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711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6972325"/>
              </p:ext>
            </p:extLst>
          </p:nvPr>
        </p:nvGraphicFramePr>
        <p:xfrm>
          <a:off x="457199" y="620688"/>
          <a:ext cx="8229600" cy="5616628"/>
        </p:xfrm>
        <a:graphic>
          <a:graphicData uri="http://schemas.openxmlformats.org/drawingml/2006/table">
            <a:tbl>
              <a:tblPr firstRow="1" firstCol="1" bandRow="1"/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041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500" dirty="0">
                          <a:solidFill>
                            <a:srgbClr val="C0504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2500" dirty="0">
                          <a:solidFill>
                            <a:srgbClr val="C0504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50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250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50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250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500">
                          <a:solidFill>
                            <a:srgbClr val="C0504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2500">
                          <a:solidFill>
                            <a:srgbClr val="C0504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5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25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41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5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25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5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25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5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25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50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250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5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25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41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500"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ru-RU" sz="2500"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50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ru-RU" sz="250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5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r>
                        <a:rPr lang="ru-RU" sz="25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5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lang="ru-RU" sz="25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5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ru-RU" sz="25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41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500">
                          <a:solidFill>
                            <a:srgbClr val="B2A1C7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r>
                        <a:rPr lang="ru-RU" sz="2500">
                          <a:solidFill>
                            <a:srgbClr val="B2A1C7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5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r>
                        <a:rPr lang="ru-RU" sz="25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50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r>
                        <a:rPr lang="ru-RU" sz="250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50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r>
                        <a:rPr lang="ru-RU" sz="250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500" dirty="0"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2500" dirty="0"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733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8515" y="415205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исходя их нашего опыта коррекционной работы с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детьми, а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же подтвержденного наблюдениями и диагностическими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исследованиями, можем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утверждать, что нейропсихологический подход при  тесной взаимосвязи в работе учителя-логопеда и воспитателей является одним из наиболее эффективных методов работы, позволяющий добиваться положительных результатов в коррекции речи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обеспечивает высокую готовность детей к школе.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Пользователь\Desktop\Буратино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4941168"/>
            <a:ext cx="1354759" cy="1571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09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1628800"/>
            <a:ext cx="8229600" cy="3447256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br>
              <a:rPr lang="ru-RU" sz="8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br>
              <a:rPr lang="ru-RU" sz="8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внимание!!!</a:t>
            </a:r>
            <a:endParaRPr lang="ru-RU" sz="8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71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41156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Коррекционно-развивающая деятельность направлена на решение следующих задач:</a:t>
            </a:r>
            <a:b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363272" cy="4925144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благоприятных условий, способствующих развитию личности и коррекции психофизических недостатков детей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словарного запаса, грамматического строя речи, навыков связной речи в соответствии с возрастной нормой;</a:t>
            </a:r>
          </a:p>
          <a:p>
            <a:pPr algn="just"/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коррекция и развитие моторной сферы;</a:t>
            </a:r>
          </a:p>
          <a:p>
            <a:pPr algn="just"/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снятие 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речевого негативизма, воспитание у детей потребности в речевом общении;</a:t>
            </a:r>
          </a:p>
          <a:p>
            <a:pPr algn="just"/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правильному произношению, умению говорить внятно, отчетливо, выразительно и неторопливо;</a:t>
            </a:r>
          </a:p>
          <a:p>
            <a:pPr algn="just"/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фонематического слуха, навыков звукового анализа и синтеза;</a:t>
            </a:r>
          </a:p>
          <a:p>
            <a:pPr algn="just"/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всесторонней подготовки к обучению в школе, формирование положительной мотивации учебной деятельности у детей;</a:t>
            </a:r>
          </a:p>
          <a:p>
            <a:pPr algn="just"/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преемственности в работе с родителями воспитанников и сотрудниками ДОУ;</a:t>
            </a:r>
          </a:p>
          <a:p>
            <a:pPr algn="just"/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преемственности в работе ДОУ и школы.</a:t>
            </a:r>
          </a:p>
          <a:p>
            <a:endParaRPr lang="ru-RU" sz="1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58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1728192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основе слаженной работы учителя-логопеда и воспитателей лежат следующие принципы:</a:t>
            </a:r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комплексного </a:t>
            </a:r>
            <a:r>
              <a:rPr lang="ru-RU" sz="3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подхода к организации коррекционно-педагогического </a:t>
            </a:r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процесса;</a:t>
            </a:r>
          </a:p>
          <a:p>
            <a:pPr algn="just"/>
            <a:r>
              <a:rPr lang="ru-RU" sz="3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учета интересов всех участников коррекционно-педагогического процесса;</a:t>
            </a:r>
          </a:p>
          <a:p>
            <a:pPr algn="just"/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единства </a:t>
            </a:r>
            <a:r>
              <a:rPr lang="ru-RU" sz="3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диагностики и непосредственно коррекционно-педагогического </a:t>
            </a:r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процесса;</a:t>
            </a:r>
          </a:p>
          <a:p>
            <a:pPr algn="just"/>
            <a:r>
              <a:rPr lang="ru-RU" sz="3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дифференцированного подхода к воспитанию правильной речи.</a:t>
            </a:r>
            <a:endParaRPr lang="ru-RU" sz="2800" dirty="0"/>
          </a:p>
          <a:p>
            <a:pPr algn="just"/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сотрудничества </a:t>
            </a:r>
            <a:r>
              <a:rPr lang="ru-RU" sz="3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 воспитателем и логопедом, педагогами и </a:t>
            </a:r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детьми;</a:t>
            </a:r>
          </a:p>
        </p:txBody>
      </p:sp>
    </p:spTree>
    <p:extLst>
      <p:ext uri="{BB962C8B-B14F-4D97-AF65-F5344CB8AC3E}">
        <p14:creationId xmlns:p14="http://schemas.microsoft.com/office/powerpoint/2010/main" val="24077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487838" cy="1296144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взаимодействия в работе педагогов логопедических групп</a:t>
            </a:r>
            <a:b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4061048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Bзаимопосещение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занятий учителем-логопедом и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воспитателем;</a:t>
            </a:r>
          </a:p>
          <a:p>
            <a:pPr algn="just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воспитателем заданий учителя-логопеда в вечернее время;</a:t>
            </a:r>
          </a:p>
          <a:p>
            <a:pPr algn="just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воспитателями комплексов самомассажа, пальчиковой, артикуляционной, дыхательной гимнастики;</a:t>
            </a:r>
          </a:p>
          <a:p>
            <a:pPr algn="just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проведение итоговых мероприятий после прохождения лексической темы; </a:t>
            </a:r>
          </a:p>
          <a:p>
            <a:pPr algn="just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и проведение родительских собраний, консультаций, занятий (поскольку родители недостаточно осведомлены в вопросах коррекции речи, не знают и недооценивают значение своевременного устранения речевых нарушений).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834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2221"/>
            <a:ext cx="8229600" cy="65293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стоящие перед воспитателем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48680"/>
            <a:ext cx="8568952" cy="6120680"/>
          </a:xfrm>
        </p:spPr>
        <p:txBody>
          <a:bodyPr>
            <a:noAutofit/>
          </a:bodyPr>
          <a:lstStyle/>
          <a:p>
            <a:pPr algn="just"/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обстановки эмоционального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благополучия детей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группе, </a:t>
            </a:r>
          </a:p>
          <a:p>
            <a:pPr algn="just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Обследование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общего развития детей на начало учебного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года,</a:t>
            </a:r>
          </a:p>
          <a:p>
            <a:pPr algn="just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протокола обследования, анализ результатов мониторинга с целью перспективного планирования коррекционной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работы,</a:t>
            </a:r>
          </a:p>
          <a:p>
            <a:pPr algn="just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общего и речевого поведения детей, включая работу по развитию слухового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внимания,</a:t>
            </a:r>
          </a:p>
          <a:p>
            <a:pPr algn="just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кругозора детей, овладение невербальной стороной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общения,</a:t>
            </a:r>
          </a:p>
          <a:p>
            <a:pPr algn="just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Уточнение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имеющегося словаря детей, расширение пассивного словарного запаса, его активизация по лексико-тематическим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циклам,</a:t>
            </a:r>
          </a:p>
          <a:p>
            <a:pPr algn="just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представлений детей о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 и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пространстве, форме, величине и цвете предметов (сенсорное воспитание детей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 algn="just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общей, мелкой и артикуляционной моторики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детей,</a:t>
            </a:r>
          </a:p>
          <a:p>
            <a:pPr algn="just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к предстоящему логопедическому занятию, включая выполнение заданий и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рекомендаций логопеда,</a:t>
            </a:r>
          </a:p>
          <a:p>
            <a:pPr algn="just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памяти детей путем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заучивания речевого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материала разного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вида,</a:t>
            </a:r>
          </a:p>
          <a:p>
            <a:pPr algn="just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 словообразования и словоизменения в играх и в повседневной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жизни,</a:t>
            </a:r>
          </a:p>
          <a:p>
            <a:pPr algn="just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речи детей по рекомендации логопеда, тактичное исправление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ошибок,</a:t>
            </a:r>
          </a:p>
          <a:p>
            <a:pPr algn="just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диалогической речи детей через использование подвижных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речевых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настольно-печатных игр, сюжетно-ролевых и игр-драматизаций,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театрализованной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детей, выполнения поручений в соответствии с уровнем речевого развития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детей,</a:t>
            </a:r>
          </a:p>
          <a:p>
            <a:pPr algn="just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навыка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составления короткого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рассказа.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55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Задачи, стоящие перед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учителем-логопедом: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832648"/>
          </a:xfrm>
        </p:spPr>
        <p:txBody>
          <a:bodyPr>
            <a:noAutofit/>
          </a:bodyPr>
          <a:lstStyle/>
          <a:p>
            <a:pPr algn="just"/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проявления речевой активности и подражательности,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преодоления речевого негативизма, </a:t>
            </a:r>
          </a:p>
          <a:p>
            <a:pPr algn="just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Обследование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речи детей,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психических процессов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связанных с речью, двигательных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навыков,</a:t>
            </a:r>
          </a:p>
          <a:p>
            <a:pPr algn="just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речевой карты, изучение результатов обследования и определение уровня речевого развития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ребенка,</a:t>
            </a:r>
          </a:p>
          <a:p>
            <a:pPr algn="just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слухового внимания детей и сознательного восприятия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речи,</a:t>
            </a:r>
          </a:p>
          <a:p>
            <a:pPr algn="just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зрительной, слуховой, вербальной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памяти,</a:t>
            </a:r>
          </a:p>
          <a:p>
            <a:pPr algn="just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Активизация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словарного запаса, формирование обобщающих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понятий,</a:t>
            </a:r>
          </a:p>
          <a:p>
            <a:pPr algn="just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процессам анализа, синтеза, сравнения предметов по их составным частям,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признакам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действиям,</a:t>
            </a:r>
          </a:p>
          <a:p>
            <a:pPr algn="just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подвижности речевого аппарата, речевого дыхания и на этой основе работа по коррекции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звукопроизношения, </a:t>
            </a:r>
          </a:p>
          <a:p>
            <a:pPr algn="just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фонематического восприятия,</a:t>
            </a:r>
          </a:p>
          <a:p>
            <a:pPr algn="just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восприятия ритмико-слоговой структуры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слова,</a:t>
            </a:r>
          </a:p>
          <a:p>
            <a:pPr algn="just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 словообразования и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словоизменения,</a:t>
            </a:r>
          </a:p>
          <a:p>
            <a:pPr algn="just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предложений разных типов в речи детей по моделям, демонстрации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действий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вопросам, по картине и по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ситуации,</a:t>
            </a:r>
          </a:p>
          <a:p>
            <a:pPr algn="just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овладению, а затем и овладение диалогической формой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общения,</a:t>
            </a:r>
          </a:p>
          <a:p>
            <a:pPr algn="just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умения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объединять предложения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короткий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рассказ.</a:t>
            </a:r>
          </a:p>
        </p:txBody>
      </p:sp>
    </p:spTree>
    <p:extLst>
      <p:ext uri="{BB962C8B-B14F-4D97-AF65-F5344CB8AC3E}">
        <p14:creationId xmlns:p14="http://schemas.microsoft.com/office/powerpoint/2010/main" val="268619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229600" cy="60486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Коррекционно-развивающая работа осуществляется в различных направлениях в зависимости от 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задач, поставленных 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логопедом. </a:t>
            </a:r>
            <a:endParaRPr lang="en-US" sz="18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Музыкальные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распевки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484784"/>
            <a:ext cx="8888125" cy="512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16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469"/>
            <a:ext cx="8928992" cy="18722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многих случаях работа воспитателя предшествует логопедическим занятиям, обеспечивая необходимую познавательную и мотивационную базу для формирования речевых умений, в других случаях воспитатель закрепляет с детьми достигнутые на занятиях логопеда результаты. В своей работе на занятиях мы часто подаем материал через презентации, фильмы, сказки. 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подготовительной группе привлекаем родителей, они готовят с детьми презентацию по теме, короткий рассказ или загадки.</a:t>
            </a:r>
          </a:p>
          <a:p>
            <a:pPr marL="0" indent="0">
              <a:buNone/>
            </a:pP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700808"/>
            <a:ext cx="8019133" cy="506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6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3958</TotalTime>
  <Words>1602</Words>
  <Application>Microsoft Office PowerPoint</Application>
  <PresentationFormat>Экран (4:3)</PresentationFormat>
  <Paragraphs>155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Segoe UI</vt:lpstr>
      <vt:lpstr>Times New Roman</vt:lpstr>
      <vt:lpstr>Тема Office</vt:lpstr>
      <vt:lpstr>Преемственность использования  современных технологий  в работе учителя-логопеда  и воспитателя логопедической группы</vt:lpstr>
      <vt:lpstr> </vt:lpstr>
      <vt:lpstr>Коррекционно-развивающая деятельность направлена на решение следующих задач: </vt:lpstr>
      <vt:lpstr>B основе слаженной работы учителя-логопеда и воспитателей лежат следующие принципы: </vt:lpstr>
      <vt:lpstr>Формы взаимодействия в работе педагогов логопедических групп </vt:lpstr>
      <vt:lpstr>Задачи, стоящие перед воспитателем</vt:lpstr>
      <vt:lpstr>Задачи, стоящие перед учителем-логопедом: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работе с детьми преемственность осуществляется не только между педагогами, но и с родителями.  Например, на самоизоляции театрализация ребенком  рассказа Сутеева «Страшный зверь».  </vt:lpstr>
      <vt:lpstr>Презентация PowerPoint</vt:lpstr>
      <vt:lpstr>НАИБОЛЕЕ АКТУАЛЬНЫЕ СОВРЕМЕННЫЕ ТЕХНОЛОГИИ  В УСЛОВИЯХ РЕАЛИЗАЦИИ ТРЕБОВАНИЙ ФГОС: </vt:lpstr>
      <vt:lpstr>Игровые технологии</vt:lpstr>
      <vt:lpstr>Здоровьесберегающие технологии  </vt:lpstr>
      <vt:lpstr>Презентация PowerPoint</vt:lpstr>
      <vt:lpstr>Следы (коврики) выкладываем в разной конфигурации: ноги вместе, ноги на ширине плеч. Ребенок, прыгает соответственно на следы, получая определенную программу действий и одновременно выполняет программу, заданную педагогом. Например, прыгая ребенок выполняет артикуляционную гимнастику. Прыжок ноги врозь – ребенок делает артикуляционное упражнение «Улыбка» и одновременно, руки в стороны. Далее, ребенок прыгает ноги вместе – артикуляционное упражнение «Хоботок», руки вперед. Таким образом идет переключение «Улыбка» -«Хоботок».  </vt:lpstr>
      <vt:lpstr>Логопедические настолки.  Игра «Дубль» – активизация номинативного словаря развитие зрительного внимания, быстроты реакции по лексической теме «Весна».  Игра содержит 21 круглую карту с множеством картинок, по пять картинок на карте. Каждая карта уникальна, но на каждой паре карт имеется одна (и только одна) общая для этих карт картинка. Именно на поиске этого совпадения и построена настольная игра Дубль. Количество игроков 2-4 человека.  Например, «Кто быстрее»: раздайте все карты игрокам поровну, последнюю оставьте открытой в центре. Каждый игрок переворачивает свою колоду лицевой стороной вверх. Для сброса необходимо назвать элемент, который присутствует на центральной карточке и верхней карточке колоды игрока. Выигрывает тот, кто избавился от своих карточек первым. </vt:lpstr>
      <vt:lpstr>Презентация PowerPoint</vt:lpstr>
      <vt:lpstr>Пособие Ефимовой П – правая рука, Л – левая рука, В - вместе </vt:lpstr>
      <vt:lpstr>Презентация PowerPoint</vt:lpstr>
      <vt:lpstr>Презентация PowerPoint</vt:lpstr>
      <vt:lpstr>Спасибо  за  внимание!!!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Agent 007</cp:lastModifiedBy>
  <cp:revision>305</cp:revision>
  <dcterms:created xsi:type="dcterms:W3CDTF">2017-11-26T16:44:01Z</dcterms:created>
  <dcterms:modified xsi:type="dcterms:W3CDTF">2021-06-03T21:35:47Z</dcterms:modified>
</cp:coreProperties>
</file>