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76" r:id="rId5"/>
    <p:sldId id="277" r:id="rId6"/>
    <p:sldId id="278" r:id="rId7"/>
    <p:sldId id="279" r:id="rId8"/>
    <p:sldId id="280" r:id="rId9"/>
    <p:sldId id="281" r:id="rId10"/>
    <p:sldId id="284" r:id="rId11"/>
    <p:sldId id="267" r:id="rId12"/>
    <p:sldId id="268" r:id="rId13"/>
    <p:sldId id="269" r:id="rId14"/>
    <p:sldId id="270" r:id="rId15"/>
    <p:sldId id="273" r:id="rId16"/>
    <p:sldId id="26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07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2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1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8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96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4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8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94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CD62-0523-4C0D-A426-EF20029D8208}" type="datetimeFigureOut">
              <a:rPr lang="ru-RU" smtClean="0"/>
              <a:pPr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A8FE-5459-469E-8F8E-7C7807B13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Родительское собрание</a:t>
            </a: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«Взаимодействие детского сада и семьи, как условие   всестороннего развития ребенка»</a:t>
            </a:r>
            <a: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056036"/>
          </a:xfrm>
        </p:spPr>
        <p:txBody>
          <a:bodyPr>
            <a:normAutofit/>
          </a:bodyPr>
          <a:lstStyle/>
          <a:p>
            <a:pPr algn="r"/>
            <a:r>
              <a:rPr lang="ru-RU" smtClean="0">
                <a:solidFill>
                  <a:srgbClr val="7030A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Подготовила </a:t>
            </a:r>
            <a:r>
              <a:rPr lang="ru-RU">
                <a:solidFill>
                  <a:srgbClr val="7030A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mtClean="0">
                <a:solidFill>
                  <a:srgbClr val="7030A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solidFill>
                <a:srgbClr val="7030A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Степанова Н.В.</a:t>
            </a:r>
          </a:p>
          <a:p>
            <a:pPr algn="r"/>
            <a:endParaRPr lang="ru-RU" dirty="0">
              <a:solidFill>
                <a:srgbClr val="7030A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2021г.</a:t>
            </a:r>
            <a:endParaRPr lang="ru-RU" dirty="0">
              <a:solidFill>
                <a:srgbClr val="7030A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1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Советы родителям: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6841" y="1363489"/>
            <a:ext cx="98587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0213" indent="-323850" algn="just">
              <a:buClr>
                <a:srgbClr val="00FFFF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ru-RU" altLang="ru-RU" sz="2800" dirty="0"/>
              <a:t>Развивайте настойчивость, трудолюбие ребенка, умение доводить дело до конца.</a:t>
            </a:r>
          </a:p>
          <a:p>
            <a:pPr marL="430213" indent="-323850" algn="just">
              <a:buClr>
                <a:srgbClr val="00FFFF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ru-RU" altLang="ru-RU" sz="2800" dirty="0"/>
              <a:t>Формируйте у него мыслительные способности, наблюдательность, пытливость, интерес к познанию окружающего. Загадывайте загадки, составляйте их вместе, проводите элементарные опыты. Пусть ребенок рассуждает вслух.</a:t>
            </a:r>
          </a:p>
          <a:p>
            <a:pPr marL="430213" indent="-323850" algn="just">
              <a:buClr>
                <a:srgbClr val="00FFFF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ru-RU" altLang="ru-RU" sz="2800" dirty="0"/>
              <a:t>По возможности не давайте ребенку готовых ответов, заставляйте его размышлять, исследовать.</a:t>
            </a:r>
          </a:p>
          <a:p>
            <a:pPr marL="430213" indent="-323850" algn="just">
              <a:buClr>
                <a:srgbClr val="00FFFF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ru-RU" altLang="ru-RU" sz="2800" dirty="0"/>
              <a:t>Ставьте ребенка перед проблемными ситуациями.</a:t>
            </a:r>
          </a:p>
          <a:p>
            <a:pPr marL="430213" indent="-323850" algn="just">
              <a:buClr>
                <a:srgbClr val="00FFFF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ru-RU" altLang="ru-RU" sz="2800" dirty="0"/>
              <a:t>Беседуйте о прочитанном, попытайтесь выяснить, как ребенок понял содержание.</a:t>
            </a:r>
          </a:p>
        </p:txBody>
      </p:sp>
    </p:spTree>
    <p:extLst>
      <p:ext uri="{BB962C8B-B14F-4D97-AF65-F5344CB8AC3E}">
        <p14:creationId xmlns:p14="http://schemas.microsoft.com/office/powerpoint/2010/main" val="29969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9014" y="520862"/>
            <a:ext cx="646649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55588">
              <a:spcBef>
                <a:spcPct val="20000"/>
              </a:spcBef>
              <a:buFontTx/>
              <a:buChar char="•"/>
              <a:defRPr/>
            </a:pP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Играя с ребенком, используйте игры с правилами </a:t>
            </a:r>
            <a:r>
              <a:rPr lang="ru-RU" alt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(домино, лото, шашки, подвижные игры и т. д.).</a:t>
            </a:r>
          </a:p>
          <a:p>
            <a:pPr marL="365125" lvl="0" indent="-255588">
              <a:spcBef>
                <a:spcPct val="20000"/>
              </a:spcBef>
              <a:defRPr/>
            </a:pP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Следите за тем</a:t>
            </a:r>
            <a:r>
              <a:rPr lang="ru-RU" altLang="ru-RU" sz="360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чтобы</a:t>
            </a:r>
          </a:p>
          <a:p>
            <a:pPr marL="365125" lvl="0" indent="-255588">
              <a:spcBef>
                <a:spcPct val="20000"/>
              </a:spcBef>
              <a:defRPr/>
            </a:pPr>
            <a:r>
              <a:rPr lang="ru-RU" altLang="ru-RU" sz="360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ребенок выполнял правила игры.</a:t>
            </a:r>
          </a:p>
        </p:txBody>
      </p:sp>
      <p:pic>
        <p:nvPicPr>
          <p:cNvPr id="4" name="Рисунок 3" descr="93dbcc2d26c0t.jpg"/>
          <p:cNvPicPr>
            <a:picLocks noChangeAspect="1"/>
          </p:cNvPicPr>
          <p:nvPr/>
        </p:nvPicPr>
        <p:blipFill>
          <a:blip r:embed="rId2" cstate="print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944" y="1222911"/>
            <a:ext cx="3187362" cy="393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29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6028" y="798653"/>
            <a:ext cx="680232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55588">
              <a:spcBef>
                <a:spcPct val="20000"/>
              </a:spcBef>
              <a:buFontTx/>
              <a:buChar char="•"/>
              <a:defRPr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  ребенка устанавливать причинно-следственные связи.</a:t>
            </a:r>
          </a:p>
          <a:p>
            <a:pPr marL="365125" lvl="0" indent="-255588">
              <a:spcBef>
                <a:spcPct val="20000"/>
              </a:spcBef>
              <a:buFontTx/>
              <a:buChar char="•"/>
              <a:defRPr/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Решайте 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вместе с ним логические задачи: загадки, ребусы, 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кроссворды</a:t>
            </a:r>
          </a:p>
          <a:p>
            <a:pPr marL="365125" lvl="0" indent="-255588">
              <a:spcBef>
                <a:spcPct val="20000"/>
              </a:spcBef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Развивайте мелкую 	моторику руки</a:t>
            </a:r>
          </a:p>
          <a:p>
            <a:pPr marL="365125" lvl="0" indent="-255588">
              <a:spcBef>
                <a:spcPct val="20000"/>
              </a:spcBef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вместе с ребенком рисуйте, раскрашивайте (стараясь не залезать за границы рисунка);</a:t>
            </a:r>
          </a:p>
          <a:p>
            <a:pPr marL="365125" lvl="0" indent="-255588">
              <a:spcBef>
                <a:spcPct val="20000"/>
              </a:spcBef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лепите; собирайте мозаику.</a:t>
            </a:r>
          </a:p>
          <a:p>
            <a:pPr marL="365125" lvl="0" indent="-255588">
              <a:spcBef>
                <a:spcPct val="20000"/>
              </a:spcBef>
              <a:buFontTx/>
              <a:buChar char="•"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5" descr="logo_white_3.jpg"/>
          <p:cNvPicPr>
            <a:picLocks noChangeAspect="1"/>
          </p:cNvPicPr>
          <p:nvPr/>
        </p:nvPicPr>
        <p:blipFill>
          <a:blip r:embed="rId2" cstate="print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74676">
            <a:off x="8129277" y="2227333"/>
            <a:ext cx="3027350" cy="374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90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6537" y="324091"/>
            <a:ext cx="912297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Font typeface="Wingdings" panose="05000000000000000000" pitchFamily="2" charset="2"/>
              <a:buChar char="q"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Закрепляйте представления ребенка о звуках, слогах, словах и предложениях. </a:t>
            </a:r>
          </a:p>
          <a:p>
            <a:pPr marL="365125" indent="-255588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	Предложите ребенку назвать звук, с которого начинается слово. Именно звук, а не букву. В противном случае у детей возникают трудности при слиянии звуков.</a:t>
            </a:r>
          </a:p>
          <a:p>
            <a:pPr marL="365125" indent="-255588">
              <a:buFont typeface="Wingdings" panose="05000000000000000000" pitchFamily="2" charset="2"/>
              <a:buChar char="q"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Знакомить с буквами желательно тогда, когда ребенок уже начнет читать по слогам.</a:t>
            </a:r>
          </a:p>
          <a:p>
            <a:pPr marL="365125" indent="-255588">
              <a:buFont typeface="Wingdings" panose="05000000000000000000" pitchFamily="2" charset="2"/>
              <a:buChar char="q"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Понимание того, что буквы и звуки – это вовсе не одно и то же, поможет ребенку в овладении письмом.</a:t>
            </a:r>
          </a:p>
          <a:p>
            <a:pPr marL="365125" indent="-255588">
              <a:buFont typeface="Wingdings" panose="05000000000000000000" pitchFamily="2" charset="2"/>
              <a:buChar char="q"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Очень важно уметь делить слово на слоги.</a:t>
            </a:r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32881" y="4878875"/>
            <a:ext cx="250031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3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782" y="405113"/>
            <a:ext cx="73016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Закрепляйте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с ребенком состав числа (</a:t>
            </a: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8 – это 4 +4, 3+5, 2+6 и т.д.);</a:t>
            </a:r>
          </a:p>
          <a:p>
            <a:pPr marL="365125" indent="-255588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мение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ориентироваться в числовом ряду ( </a:t>
            </a: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«соседи» числа 5 – это 4 и 6);</a:t>
            </a:r>
          </a:p>
          <a:p>
            <a:pPr marL="365125" indent="-255588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Совершенствуйте  пространственно-временные представления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(верх-низ, раньше-позже, право-лево).</a:t>
            </a:r>
          </a:p>
        </p:txBody>
      </p:sp>
      <p:pic>
        <p:nvPicPr>
          <p:cNvPr id="4" name="Рисунок 3" descr="8-37_G8egDQh5W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9963" y="1962341"/>
            <a:ext cx="40005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5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1733" y="567159"/>
            <a:ext cx="105992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b="1" dirty="0">
                <a:solidFill>
                  <a:srgbClr val="FF0000"/>
                </a:solidFill>
              </a:rPr>
              <a:t>Быть готовым к школе уже сегодня — не значит уметь читать, писать и считать. Быть готовым к школе - значит быть готовым всему этому научиться". Л. А. </a:t>
            </a:r>
            <a:r>
              <a:rPr lang="ru-RU" altLang="ru-RU" sz="4400" b="1" dirty="0" err="1">
                <a:solidFill>
                  <a:srgbClr val="FF0000"/>
                </a:solidFill>
              </a:rPr>
              <a:t>Венгер</a:t>
            </a:r>
            <a:r>
              <a:rPr lang="ru-RU" altLang="ru-RU" sz="4400" b="1" dirty="0">
                <a:solidFill>
                  <a:srgbClr val="FF0000"/>
                </a:solidFill>
              </a:rPr>
              <a:t>.                                                 </a:t>
            </a:r>
            <a:br>
              <a:rPr lang="ru-RU" alt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0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1" y="365125"/>
            <a:ext cx="11513711" cy="6228858"/>
          </a:xfrm>
          <a:scene3d>
            <a:camera prst="isometricOffAxis1Right"/>
            <a:lightRig rig="threePt" dir="t"/>
          </a:scene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8800" b="1" dirty="0" smtClean="0">
                <a:ln/>
                <a:solidFill>
                  <a:schemeClr val="accent4"/>
                </a:solidFill>
              </a:rPr>
              <a:t>Спасибо</a:t>
            </a:r>
            <a:r>
              <a:rPr lang="ru-RU" sz="9600" b="1" dirty="0" smtClean="0">
                <a:ln/>
                <a:solidFill>
                  <a:schemeClr val="accent4"/>
                </a:solidFill>
              </a:rPr>
              <a:t> за внимание</a:t>
            </a:r>
            <a:endParaRPr lang="ru-RU" sz="96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0460" y="4496770"/>
            <a:ext cx="2361230" cy="236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7609" y="863453"/>
            <a:ext cx="81077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У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С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П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Е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Х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О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В!</a:t>
            </a:r>
          </a:p>
        </p:txBody>
      </p:sp>
    </p:spTree>
    <p:extLst>
      <p:ext uri="{BB962C8B-B14F-4D97-AF65-F5344CB8AC3E}">
        <p14:creationId xmlns:p14="http://schemas.microsoft.com/office/powerpoint/2010/main" val="122619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186" y="1"/>
            <a:ext cx="6767199" cy="327563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5"/>
                </a:solidFill>
              </a:rPr>
              <a:t>Дети очень быстро растут. И вот ваш ребенок, вчерашний малыш, уже стал большим, скоро пойдет в школу</a:t>
            </a:r>
            <a:r>
              <a:rPr lang="ru-RU" sz="4000" b="1" dirty="0">
                <a:solidFill>
                  <a:schemeClr val="accent2"/>
                </a:solidFill>
              </a:rPr>
              <a:t>.</a:t>
            </a:r>
            <a:r>
              <a:rPr lang="ru-RU" sz="4800" b="1" dirty="0">
                <a:solidFill>
                  <a:schemeClr val="accent2"/>
                </a:solidFill>
              </a:rPr>
              <a:t/>
            </a:r>
            <a:br>
              <a:rPr lang="ru-RU" sz="4800" b="1" dirty="0">
                <a:solidFill>
                  <a:schemeClr val="accent2"/>
                </a:solidFill>
              </a:rPr>
            </a:br>
            <a:endParaRPr lang="ru-RU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Мира\Desktop\DSCN30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3394" y="2292263"/>
            <a:ext cx="6604568" cy="4218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06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83" y="1019503"/>
            <a:ext cx="9385736" cy="24699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</a:t>
            </a: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отовность ребенка  к школе:</a:t>
            </a:r>
            <a:b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615" y="2145663"/>
            <a:ext cx="9963804" cy="334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22263"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Очень важна психологическая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готовность.</a:t>
            </a:r>
          </a:p>
          <a:p>
            <a:pPr marL="431800" indent="-322263">
              <a:spcAft>
                <a:spcPts val="1413"/>
              </a:spcAft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заключается в том, что у ребенка уже к моменту поступления в школу должны сформироваться психологические черты, присущие школьнику.</a:t>
            </a:r>
          </a:p>
        </p:txBody>
      </p:sp>
    </p:spTree>
    <p:extLst>
      <p:ext uri="{BB962C8B-B14F-4D97-AF65-F5344CB8AC3E}">
        <p14:creationId xmlns:p14="http://schemas.microsoft.com/office/powerpoint/2010/main" val="67193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Компоненты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психологической готовности к школе: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 интеллектуальная готовность</a:t>
            </a:r>
            <a:br>
              <a:rPr lang="ru-RU" dirty="0" smtClean="0"/>
            </a:br>
            <a:r>
              <a:rPr lang="ru-RU" dirty="0" smtClean="0"/>
              <a:t>*мотивационная готовность</a:t>
            </a:r>
            <a:br>
              <a:rPr lang="ru-RU" dirty="0" smtClean="0"/>
            </a:br>
            <a:r>
              <a:rPr lang="ru-RU" dirty="0" smtClean="0"/>
              <a:t>* эмоционально-волевая готовность</a:t>
            </a:r>
            <a:br>
              <a:rPr lang="ru-RU" dirty="0" smtClean="0"/>
            </a:br>
            <a:r>
              <a:rPr lang="ru-RU" dirty="0" smtClean="0"/>
              <a:t>*социальная готовность</a:t>
            </a:r>
            <a:br>
              <a:rPr lang="ru-RU" dirty="0" smtClean="0"/>
            </a:br>
            <a:r>
              <a:rPr lang="ru-RU" dirty="0" smtClean="0"/>
              <a:t>*физическая готовность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6" descr="1211949034_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9690">
            <a:off x="8823435" y="3460061"/>
            <a:ext cx="2369766" cy="30288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03362" y="208344"/>
            <a:ext cx="82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Интеллектуальная готовность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286" y="1284790"/>
            <a:ext cx="115168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*соответствующая возрастному уровню зрелость всех познавательных процессов (внимания, память,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мышления, воображение, речь, умение анализировать и сравнивать)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*зрелость школьно-значимых психофизиологических функций  (фонематический слух, артикуляционный аппарат, мелкие мышцы рук)</a:t>
            </a:r>
            <a:endParaRPr lang="ru-RU" sz="3600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8882" y="173620"/>
            <a:ext cx="8715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Мотивационная готовность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457" y="1250066"/>
            <a:ext cx="107528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желание учиться, получать знания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умение слушать учителя и выполнять его задания (отнюдь не всегда интересные)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определенный уровень развития мышления, памяти, внимания</a:t>
            </a:r>
            <a:endParaRPr lang="ru-RU" sz="3600" dirty="0"/>
          </a:p>
        </p:txBody>
      </p:sp>
      <p:pic>
        <p:nvPicPr>
          <p:cNvPr id="4" name="Рисунок 6" descr="1211949034_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9690">
            <a:off x="8823435" y="3460061"/>
            <a:ext cx="2369766" cy="30288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0067" y="300942"/>
            <a:ext cx="969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Эмоционально-волевая готовность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0309" y="1759352"/>
            <a:ext cx="10903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*умение управлять своим поведением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*эмоциональная устойчивость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произвольная регуляция внимания</a:t>
            </a:r>
            <a:endParaRPr lang="ru-RU" sz="3600" dirty="0"/>
          </a:p>
        </p:txBody>
      </p:sp>
      <p:pic>
        <p:nvPicPr>
          <p:cNvPr id="4" name="Рисунок 6" descr="1211949034_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9690">
            <a:off x="8823435" y="3460061"/>
            <a:ext cx="2369766" cy="30288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9190" y="312516"/>
            <a:ext cx="7917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Социальная готовность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919" y="1018572"/>
            <a:ext cx="113084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общении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*коррекция поведения в коллективе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способность обучаться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6770" y="3317530"/>
            <a:ext cx="1199523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/>
                <a:ea typeface="Calibri" pitchFamily="34" charset="0"/>
                <a:cs typeface="Times New Roman" pitchFamily="18" charset="0"/>
              </a:rPr>
              <a:t> *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слушать собеседника, не перебивая его;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/>
                <a:ea typeface="Calibri" pitchFamily="34" charset="0"/>
                <a:cs typeface="Times New Roman" pitchFamily="18" charset="0"/>
              </a:rPr>
              <a:t> *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говорить самому только после того, как собеседник закончил свою мысль;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/>
                <a:ea typeface="Calibri" pitchFamily="34" charset="0"/>
                <a:cs typeface="Times New Roman" pitchFamily="18" charset="0"/>
              </a:rPr>
              <a:t> *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пользоваться словами, характерными для вежливого общения, избегая грубостей.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235" y="196770"/>
            <a:ext cx="7652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Физическая  </a:t>
            </a:r>
            <a:r>
              <a:rPr lang="ru-RU" b="1" u="sng" dirty="0" smtClean="0"/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9286" y="1041720"/>
            <a:ext cx="113084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хорошее состояние здоровья;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*достаточный уровень развития двигательных и физических качеств (ловкость, увертливость, быстрота, сила, выносливость и др.)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*достаточный уровень развития культурно – гигиенических навыков и привычек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*закаливание организма, выносливость, хорошая сопротивляемость к заболеваниям;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*хорошо развитая мелкая моторика руки (для письма).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438</Words>
  <Application>Microsoft Office PowerPoint</Application>
  <PresentationFormat>Широкоэкранный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Constantia</vt:lpstr>
      <vt:lpstr>Georgia</vt:lpstr>
      <vt:lpstr>Times New Roman</vt:lpstr>
      <vt:lpstr>Wingdings</vt:lpstr>
      <vt:lpstr>Тема Office</vt:lpstr>
      <vt:lpstr>                                                              Родительское собрание    Тема: «Взаимодействие детского сада и семьи, как условие   всестороннего развития ребенка»          </vt:lpstr>
      <vt:lpstr>Дети очень быстро растут. И вот ваш ребенок, вчерашний малыш, уже стал большим, скоро пойдет в школу. </vt:lpstr>
      <vt:lpstr>Психологическая готовность ребенка  к школе:    </vt:lpstr>
      <vt:lpstr>                                    Компоненты      психологической готовности к школе:   * интеллектуальная готовность *мотивационная готовность * эмоционально-волевая готовность *социальная готовность *физическая готовность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Советы родителям: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на тему  «Как помочь ребенку стать учеником»</dc:title>
  <dc:creator>User Microsoft</dc:creator>
  <cp:lastModifiedBy>Agent 007</cp:lastModifiedBy>
  <cp:revision>48</cp:revision>
  <dcterms:created xsi:type="dcterms:W3CDTF">2016-04-12T16:53:42Z</dcterms:created>
  <dcterms:modified xsi:type="dcterms:W3CDTF">2023-08-06T06:56:39Z</dcterms:modified>
</cp:coreProperties>
</file>