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4" r:id="rId6"/>
    <p:sldId id="265" r:id="rId7"/>
    <p:sldId id="266" r:id="rId8"/>
    <p:sldId id="267"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8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EE0FA8-FDC1-4635-827C-540644F3AC3F}"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151643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EE0FA8-FDC1-4635-827C-540644F3AC3F}"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415334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EE0FA8-FDC1-4635-827C-540644F3AC3F}"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13921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EE0FA8-FDC1-4635-827C-540644F3AC3F}"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297202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EE0FA8-FDC1-4635-827C-540644F3AC3F}"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424859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EE0FA8-FDC1-4635-827C-540644F3AC3F}" type="datetimeFigureOut">
              <a:rPr lang="ru-RU" smtClean="0"/>
              <a:t>11.10.2023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35112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EE0FA8-FDC1-4635-827C-540644F3AC3F}" type="datetimeFigureOut">
              <a:rPr lang="ru-RU" smtClean="0"/>
              <a:t>11.10.2023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107867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EE0FA8-FDC1-4635-827C-540644F3AC3F}" type="datetimeFigureOut">
              <a:rPr lang="ru-RU" smtClean="0"/>
              <a:t>11.10.2023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4212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EE0FA8-FDC1-4635-827C-540644F3AC3F}" type="datetimeFigureOut">
              <a:rPr lang="ru-RU" smtClean="0"/>
              <a:t>11.10.2023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18507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7EE0FA8-FDC1-4635-827C-540644F3AC3F}" type="datetimeFigureOut">
              <a:rPr lang="ru-RU" smtClean="0"/>
              <a:t>11.10.2023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359550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7EE0FA8-FDC1-4635-827C-540644F3AC3F}" type="datetimeFigureOut">
              <a:rPr lang="ru-RU" smtClean="0"/>
              <a:t>11.10.2023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078803-F36E-458A-A50B-49A181F4D630}" type="slidenum">
              <a:rPr lang="ru-RU" smtClean="0"/>
              <a:t>‹#›</a:t>
            </a:fld>
            <a:endParaRPr lang="ru-RU"/>
          </a:p>
        </p:txBody>
      </p:sp>
    </p:spTree>
    <p:extLst>
      <p:ext uri="{BB962C8B-B14F-4D97-AF65-F5344CB8AC3E}">
        <p14:creationId xmlns:p14="http://schemas.microsoft.com/office/powerpoint/2010/main" val="412004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E0FA8-FDC1-4635-827C-540644F3AC3F}" type="datetimeFigureOut">
              <a:rPr lang="ru-RU" smtClean="0"/>
              <a:t>11.10.2023</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78803-F36E-458A-A50B-49A181F4D630}" type="slidenum">
              <a:rPr lang="ru-RU" smtClean="0"/>
              <a:t>‹#›</a:t>
            </a:fld>
            <a:endParaRPr lang="ru-RU"/>
          </a:p>
        </p:txBody>
      </p:sp>
    </p:spTree>
    <p:extLst>
      <p:ext uri="{BB962C8B-B14F-4D97-AF65-F5344CB8AC3E}">
        <p14:creationId xmlns:p14="http://schemas.microsoft.com/office/powerpoint/2010/main" val="1269929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59971"/>
            <a:ext cx="6125029" cy="6868925"/>
          </a:xfrm>
        </p:spPr>
      </p:pic>
      <p:pic>
        <p:nvPicPr>
          <p:cNvPr id="7" name="Объект 3"/>
          <p:cNvPicPr>
            <a:picLocks noChangeAspect="1"/>
          </p:cNvPicPr>
          <p:nvPr/>
        </p:nvPicPr>
        <p:blipFill rotWithShape="1">
          <a:blip r:embed="rId3" cstate="email">
            <a:extLst>
              <a:ext uri="{28A0092B-C50C-407E-A947-70E740481C1C}">
                <a14:useLocalDpi xmlns:a14="http://schemas.microsoft.com/office/drawing/2010/main"/>
              </a:ext>
            </a:extLst>
          </a:blip>
          <a:srcRect l="-776"/>
          <a:stretch/>
        </p:blipFill>
        <p:spPr>
          <a:xfrm>
            <a:off x="9395130" y="59971"/>
            <a:ext cx="2796870" cy="1631135"/>
          </a:xfrm>
          <a:prstGeom prst="rect">
            <a:avLst/>
          </a:prstGeom>
        </p:spPr>
      </p:pic>
      <p:sp>
        <p:nvSpPr>
          <p:cNvPr id="2" name="Прямоугольник 1"/>
          <p:cNvSpPr/>
          <p:nvPr/>
        </p:nvSpPr>
        <p:spPr>
          <a:xfrm>
            <a:off x="1672442" y="2076909"/>
            <a:ext cx="7730835" cy="923330"/>
          </a:xfrm>
          <a:prstGeom prst="rect">
            <a:avLst/>
          </a:prstGeom>
        </p:spPr>
        <p:txBody>
          <a:bodyPr wrap="square">
            <a:spAutoFit/>
          </a:bodyPr>
          <a:lstStyle/>
          <a:p>
            <a:pPr algn="ctr"/>
            <a:r>
              <a:rPr lang="ru-RU" sz="5400" b="1" dirty="0">
                <a:latin typeface="Gabriola" panose="04040605051002020D02" pitchFamily="82" charset="0"/>
              </a:rPr>
              <a:t>«Роль игры в развитии ребенка</a:t>
            </a:r>
            <a:r>
              <a:rPr lang="ru-RU" sz="5400" b="1" dirty="0" smtClean="0">
                <a:latin typeface="Gabriola" panose="04040605051002020D02" pitchFamily="82" charset="0"/>
              </a:rPr>
              <a:t>»</a:t>
            </a:r>
            <a:endParaRPr lang="ru-RU" sz="5400" b="1" dirty="0">
              <a:latin typeface="Gabriola" panose="04040605051002020D02" pitchFamily="82" charset="0"/>
            </a:endParaRPr>
          </a:p>
        </p:txBody>
      </p:sp>
      <p:sp>
        <p:nvSpPr>
          <p:cNvPr id="3" name="Прямоугольник 2"/>
          <p:cNvSpPr/>
          <p:nvPr/>
        </p:nvSpPr>
        <p:spPr>
          <a:xfrm>
            <a:off x="5537860" y="4487514"/>
            <a:ext cx="6096000" cy="954107"/>
          </a:xfrm>
          <a:prstGeom prst="rect">
            <a:avLst/>
          </a:prstGeom>
        </p:spPr>
        <p:txBody>
          <a:bodyPr>
            <a:spAutoFit/>
          </a:bodyPr>
          <a:lstStyle/>
          <a:p>
            <a:pPr algn="r"/>
            <a:r>
              <a:rPr lang="ru-RU" sz="2800" b="1" dirty="0" smtClean="0">
                <a:latin typeface="Gabriola" panose="04040605051002020D02" pitchFamily="82" charset="0"/>
              </a:rPr>
              <a:t>Подготовил : педагог</a:t>
            </a:r>
          </a:p>
          <a:p>
            <a:pPr algn="r"/>
            <a:r>
              <a:rPr lang="ru-RU" sz="2800" b="1" dirty="0" smtClean="0">
                <a:latin typeface="Gabriola" panose="04040605051002020D02" pitchFamily="82" charset="0"/>
              </a:rPr>
              <a:t> </a:t>
            </a:r>
            <a:r>
              <a:rPr lang="ru-RU" sz="2800" b="1" dirty="0" err="1" smtClean="0">
                <a:latin typeface="Gabriola" panose="04040605051002020D02" pitchFamily="82" charset="0"/>
              </a:rPr>
              <a:t>Шмелькова</a:t>
            </a:r>
            <a:r>
              <a:rPr lang="ru-RU" sz="2800" b="1" dirty="0" smtClean="0">
                <a:latin typeface="Gabriola" panose="04040605051002020D02" pitchFamily="82" charset="0"/>
              </a:rPr>
              <a:t> </a:t>
            </a:r>
            <a:r>
              <a:rPr lang="ru-RU" sz="2800" b="1" dirty="0">
                <a:latin typeface="Gabriola" panose="04040605051002020D02" pitchFamily="82" charset="0"/>
              </a:rPr>
              <a:t>Я</a:t>
            </a:r>
            <a:r>
              <a:rPr lang="ru-RU" sz="2800" b="1" dirty="0" smtClean="0">
                <a:latin typeface="Gabriola" panose="04040605051002020D02" pitchFamily="82" charset="0"/>
              </a:rPr>
              <a:t>на </a:t>
            </a:r>
            <a:r>
              <a:rPr lang="ru-RU" sz="2800" b="1" dirty="0">
                <a:latin typeface="Gabriola" panose="04040605051002020D02" pitchFamily="82" charset="0"/>
              </a:rPr>
              <a:t>А</a:t>
            </a:r>
            <a:r>
              <a:rPr lang="ru-RU" sz="2800" b="1" dirty="0" smtClean="0">
                <a:latin typeface="Gabriola" panose="04040605051002020D02" pitchFamily="82" charset="0"/>
              </a:rPr>
              <a:t>лександровна</a:t>
            </a:r>
            <a:endParaRPr lang="ru-RU" sz="2800" b="1" dirty="0">
              <a:latin typeface="Gabriola" panose="04040605051002020D02" pitchFamily="82" charset="0"/>
            </a:endParaRPr>
          </a:p>
        </p:txBody>
      </p:sp>
    </p:spTree>
    <p:extLst>
      <p:ext uri="{BB962C8B-B14F-4D97-AF65-F5344CB8AC3E}">
        <p14:creationId xmlns:p14="http://schemas.microsoft.com/office/powerpoint/2010/main" val="117600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11674"/>
            <a:ext cx="3526971" cy="6869674"/>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7486" y="0"/>
            <a:ext cx="2554514" cy="6027058"/>
          </a:xfrm>
          <a:prstGeom prst="rect">
            <a:avLst/>
          </a:prstGeom>
        </p:spPr>
      </p:pic>
      <p:sp>
        <p:nvSpPr>
          <p:cNvPr id="2" name="Прямоугольник 1"/>
          <p:cNvSpPr/>
          <p:nvPr/>
        </p:nvSpPr>
        <p:spPr>
          <a:xfrm>
            <a:off x="1021277" y="2731324"/>
            <a:ext cx="10414659" cy="1631216"/>
          </a:xfrm>
          <a:prstGeom prst="rect">
            <a:avLst/>
          </a:prstGeom>
        </p:spPr>
        <p:txBody>
          <a:bodyPr wrap="square">
            <a:spAutoFit/>
          </a:bodyPr>
          <a:lstStyle/>
          <a:p>
            <a:pPr algn="ctr"/>
            <a:r>
              <a:rPr lang="ru-RU" sz="2000" b="1" dirty="0"/>
              <a:t>Игра – это ведущий вид деятельности ребенка – дошкольника. </a:t>
            </a:r>
            <a:endParaRPr lang="ru-RU" sz="2000" b="1" dirty="0" smtClean="0"/>
          </a:p>
          <a:p>
            <a:pPr algn="ctr"/>
            <a:r>
              <a:rPr lang="ru-RU" sz="2000" b="1" dirty="0" smtClean="0"/>
              <a:t>В </a:t>
            </a:r>
            <a:r>
              <a:rPr lang="ru-RU" sz="2000" b="1" dirty="0"/>
              <a:t>игре развиваются все психические процессы (память, мышление, творческие способности и т.д.). </a:t>
            </a:r>
            <a:endParaRPr lang="ru-RU" sz="2000" b="1" dirty="0" smtClean="0"/>
          </a:p>
          <a:p>
            <a:pPr algn="ctr"/>
            <a:r>
              <a:rPr lang="ru-RU" sz="2000" b="1" dirty="0" smtClean="0"/>
              <a:t>Огромное </a:t>
            </a:r>
            <a:r>
              <a:rPr lang="ru-RU" sz="2000" b="1" dirty="0"/>
              <a:t>влияние игра оказывает на умственное развитие, речевое развитие, физическое развитие. Т.е. игра способствует гармоничному развитию личности ребенка-дошкольника.</a:t>
            </a:r>
          </a:p>
        </p:txBody>
      </p:sp>
      <p:sp>
        <p:nvSpPr>
          <p:cNvPr id="3" name="Прямоугольник 2"/>
          <p:cNvSpPr/>
          <p:nvPr/>
        </p:nvSpPr>
        <p:spPr>
          <a:xfrm>
            <a:off x="4235532" y="74474"/>
            <a:ext cx="6096000" cy="2031325"/>
          </a:xfrm>
          <a:prstGeom prst="rect">
            <a:avLst/>
          </a:prstGeom>
        </p:spPr>
        <p:txBody>
          <a:bodyPr>
            <a:spAutoFit/>
          </a:bodyPr>
          <a:lstStyle/>
          <a:p>
            <a:r>
              <a:rPr lang="ru-RU" b="1" i="1" dirty="0">
                <a:latin typeface="Arial" panose="020B0604020202020204" pitchFamily="34" charset="0"/>
              </a:rPr>
              <a:t>Игры важны для ребенка-дошкольника умные, полезные игры, которые развивают, воспитывают и приучают к здоровому образу жизни. Для ребенка игра это способ самореализации. В игре он может стать тем, кем мечтает быть в реальной жизни : врачом, водителем, летчиком …..</a:t>
            </a:r>
            <a:endParaRPr lang="ru-RU" b="1" i="1" dirty="0"/>
          </a:p>
        </p:txBody>
      </p:sp>
      <p:sp>
        <p:nvSpPr>
          <p:cNvPr id="6" name="AutoShape 2" descr="Картинки играющих детей (30 картинок)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4"/>
          <a:stretch>
            <a:fillRect/>
          </a:stretch>
        </p:blipFill>
        <p:spPr>
          <a:xfrm>
            <a:off x="6484483" y="4506556"/>
            <a:ext cx="2968275" cy="1975252"/>
          </a:xfrm>
          <a:prstGeom prst="rect">
            <a:avLst/>
          </a:prstGeom>
          <a:ln>
            <a:noFill/>
          </a:ln>
          <a:effectLst>
            <a:softEdge rad="112500"/>
          </a:effectLst>
        </p:spPr>
      </p:pic>
    </p:spTree>
    <p:extLst>
      <p:ext uri="{BB962C8B-B14F-4D97-AF65-F5344CB8AC3E}">
        <p14:creationId xmlns:p14="http://schemas.microsoft.com/office/powerpoint/2010/main" val="118665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4024407" cy="6869674"/>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7486" y="0"/>
            <a:ext cx="2554514" cy="6027058"/>
          </a:xfrm>
          <a:prstGeom prst="rect">
            <a:avLst/>
          </a:prstGeom>
        </p:spPr>
      </p:pic>
      <p:sp>
        <p:nvSpPr>
          <p:cNvPr id="2" name="Прямоугольник 1"/>
          <p:cNvSpPr/>
          <p:nvPr/>
        </p:nvSpPr>
        <p:spPr>
          <a:xfrm>
            <a:off x="391886" y="308757"/>
            <a:ext cx="11352810" cy="5601533"/>
          </a:xfrm>
          <a:prstGeom prst="rect">
            <a:avLst/>
          </a:prstGeom>
        </p:spPr>
        <p:txBody>
          <a:bodyPr wrap="square">
            <a:spAutoFit/>
          </a:bodyPr>
          <a:lstStyle/>
          <a:p>
            <a:pPr algn="ctr"/>
            <a:r>
              <a:rPr lang="ru-RU" sz="3200" b="1" i="1" dirty="0">
                <a:latin typeface="Arial" panose="020B0604020202020204" pitchFamily="34" charset="0"/>
              </a:rPr>
              <a:t>Игры детей характеризуются следующими особенностями</a:t>
            </a:r>
            <a:r>
              <a:rPr lang="ru-RU" sz="3200" dirty="0">
                <a:latin typeface="Arial" panose="020B0604020202020204" pitchFamily="34" charset="0"/>
              </a:rPr>
              <a:t>: </a:t>
            </a:r>
            <a:endParaRPr lang="ru-RU" sz="3200" dirty="0" smtClean="0">
              <a:latin typeface="Arial" panose="020B0604020202020204" pitchFamily="34" charset="0"/>
            </a:endParaRPr>
          </a:p>
          <a:p>
            <a:pPr algn="ctr"/>
            <a:endParaRPr lang="ru-RU" sz="1400" dirty="0" smtClean="0">
              <a:solidFill>
                <a:srgbClr val="666666"/>
              </a:solidFill>
              <a:latin typeface="Arial" panose="020B0604020202020204" pitchFamily="34" charset="0"/>
            </a:endParaRPr>
          </a:p>
          <a:p>
            <a:pPr algn="ctr"/>
            <a:r>
              <a:rPr lang="ru-RU" sz="2000" b="1" dirty="0" smtClean="0"/>
              <a:t>1.Игра </a:t>
            </a:r>
            <a:r>
              <a:rPr lang="ru-RU" sz="2000" b="1" dirty="0"/>
              <a:t>представляет собой форму активного отражения ребенком окружающей его жизни людей. </a:t>
            </a:r>
            <a:endParaRPr lang="ru-RU" sz="2000" b="1" dirty="0" smtClean="0"/>
          </a:p>
          <a:p>
            <a:pPr algn="ctr"/>
            <a:r>
              <a:rPr lang="ru-RU" sz="2000" b="1" dirty="0" smtClean="0"/>
              <a:t>2.Отличительной </a:t>
            </a:r>
            <a:r>
              <a:rPr lang="ru-RU" sz="2000" b="1" dirty="0"/>
              <a:t>особенностью игры является и сам способ, которым ребенок пользуется в этой деятельности. </a:t>
            </a:r>
            <a:endParaRPr lang="ru-RU" sz="2000" b="1" dirty="0" smtClean="0"/>
          </a:p>
          <a:p>
            <a:pPr algn="ctr"/>
            <a:r>
              <a:rPr lang="ru-RU" sz="2000" b="1" dirty="0"/>
              <a:t>3</a:t>
            </a:r>
            <a:r>
              <a:rPr lang="ru-RU" sz="2000" b="1" dirty="0" smtClean="0"/>
              <a:t>. </a:t>
            </a:r>
            <a:r>
              <a:rPr lang="ru-RU" sz="2000" b="1" dirty="0"/>
              <a:t>Игра , как и всякая другая человеческая деятельность, имеет общественный характер, поэтому она меняется с изменением исторических условий жизни людей. </a:t>
            </a:r>
            <a:endParaRPr lang="ru-RU" sz="2000" b="1" dirty="0" smtClean="0"/>
          </a:p>
          <a:p>
            <a:pPr algn="ctr"/>
            <a:r>
              <a:rPr lang="ru-RU" sz="2000" b="1" dirty="0" smtClean="0"/>
              <a:t>4</a:t>
            </a:r>
            <a:r>
              <a:rPr lang="ru-RU" sz="2000" b="1" dirty="0"/>
              <a:t>. Игра является формой творческого отражения ребенком действительности. </a:t>
            </a:r>
            <a:endParaRPr lang="ru-RU" sz="2000" b="1" dirty="0" smtClean="0"/>
          </a:p>
          <a:p>
            <a:pPr algn="ctr"/>
            <a:r>
              <a:rPr lang="ru-RU" sz="2000" b="1" dirty="0" smtClean="0"/>
              <a:t>5</a:t>
            </a:r>
            <a:r>
              <a:rPr lang="ru-RU" sz="2000" b="1" dirty="0"/>
              <a:t>. Игра есть оперирование знаниями, средство уточнения и обогащения, путь упражнений, а значит и развитие познавательных и нравственных способностей и сил ребенка. </a:t>
            </a:r>
            <a:endParaRPr lang="ru-RU" sz="2000" b="1" dirty="0" smtClean="0"/>
          </a:p>
          <a:p>
            <a:pPr algn="ctr"/>
            <a:r>
              <a:rPr lang="ru-RU" sz="2000" b="1" dirty="0" smtClean="0"/>
              <a:t>6</a:t>
            </a:r>
            <a:r>
              <a:rPr lang="ru-RU" sz="2000" b="1" dirty="0"/>
              <a:t>. В развернутой форме игра представляет собой коллективную деятельность. </a:t>
            </a:r>
            <a:endParaRPr lang="ru-RU" sz="2000" b="1" dirty="0" smtClean="0"/>
          </a:p>
          <a:p>
            <a:pPr algn="ctr"/>
            <a:r>
              <a:rPr lang="ru-RU" sz="2000" b="1" dirty="0" smtClean="0"/>
              <a:t>7</a:t>
            </a:r>
            <a:r>
              <a:rPr lang="ru-RU" sz="2000" b="1" dirty="0"/>
              <a:t>. Разносторонне развивая детей, сама игра тоже изменяется и развивается </a:t>
            </a:r>
            <a:r>
              <a:rPr lang="ru-RU" sz="2000" b="1" dirty="0" smtClean="0"/>
              <a:t>.</a:t>
            </a:r>
          </a:p>
          <a:p>
            <a:pPr algn="ctr"/>
            <a:endParaRPr lang="ru-RU" sz="2000" b="1" dirty="0" smtClean="0"/>
          </a:p>
          <a:p>
            <a:pPr algn="ctr"/>
            <a:endParaRPr lang="ru-RU" sz="2000" i="1" dirty="0">
              <a:latin typeface="Arial" panose="020B0604020202020204" pitchFamily="34" charset="0"/>
            </a:endParaRPr>
          </a:p>
          <a:p>
            <a:pPr algn="ctr"/>
            <a:r>
              <a:rPr lang="ru-RU" sz="2000" i="1" dirty="0">
                <a:latin typeface="Arial" panose="020B0604020202020204" pitchFamily="34" charset="0"/>
              </a:rPr>
              <a:t>По мере развития игры ребенок овладевает компонентами, присущими любой деятельности: учится ставить цель, планировать, добиваться результата.</a:t>
            </a:r>
            <a:endParaRPr lang="ru-RU" sz="2000" i="1" dirty="0"/>
          </a:p>
        </p:txBody>
      </p:sp>
    </p:spTree>
    <p:extLst>
      <p:ext uri="{BB962C8B-B14F-4D97-AF65-F5344CB8AC3E}">
        <p14:creationId xmlns:p14="http://schemas.microsoft.com/office/powerpoint/2010/main" val="383057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4024407" cy="6869674"/>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7486" y="0"/>
            <a:ext cx="2554514" cy="6027058"/>
          </a:xfrm>
          <a:prstGeom prst="rect">
            <a:avLst/>
          </a:prstGeom>
        </p:spPr>
      </p:pic>
      <p:pic>
        <p:nvPicPr>
          <p:cNvPr id="8" name="Объект 3"/>
          <p:cNvPicPr>
            <a:picLocks noChangeAspect="1"/>
          </p:cNvPicPr>
          <p:nvPr/>
        </p:nvPicPr>
        <p:blipFill rotWithShape="1">
          <a:blip r:embed="rId4" cstate="email">
            <a:extLst>
              <a:ext uri="{28A0092B-C50C-407E-A947-70E740481C1C}">
                <a14:useLocalDpi xmlns:a14="http://schemas.microsoft.com/office/drawing/2010/main"/>
              </a:ext>
            </a:extLst>
          </a:blip>
          <a:srcRect l="-776"/>
          <a:stretch/>
        </p:blipFill>
        <p:spPr>
          <a:xfrm>
            <a:off x="8418285" y="4657169"/>
            <a:ext cx="3773715" cy="2200831"/>
          </a:xfrm>
          <a:prstGeom prst="rect">
            <a:avLst/>
          </a:prstGeom>
        </p:spPr>
      </p:pic>
      <p:sp>
        <p:nvSpPr>
          <p:cNvPr id="3" name="Прямоугольник 2"/>
          <p:cNvSpPr/>
          <p:nvPr/>
        </p:nvSpPr>
        <p:spPr>
          <a:xfrm>
            <a:off x="285008" y="178130"/>
            <a:ext cx="8858992" cy="4524315"/>
          </a:xfrm>
          <a:prstGeom prst="rect">
            <a:avLst/>
          </a:prstGeom>
        </p:spPr>
        <p:txBody>
          <a:bodyPr wrap="square">
            <a:spAutoFit/>
          </a:bodyPr>
          <a:lstStyle/>
          <a:p>
            <a:r>
              <a:rPr lang="ru-RU" b="1" i="1" dirty="0">
                <a:latin typeface="Arial" panose="020B0604020202020204" pitchFamily="34" charset="0"/>
              </a:rPr>
              <a:t>Ролевая игра </a:t>
            </a:r>
            <a:r>
              <a:rPr lang="ru-RU" dirty="0">
                <a:latin typeface="Arial" panose="020B0604020202020204" pitchFamily="34" charset="0"/>
              </a:rPr>
              <a:t>имеет определенное значение для развития воображения. Влияние игры на развитие личности ребенка заключается в том, что через нее он знакомится с поведением и взаимоотношениями взрослых людей, которые становятся образцом для его собственного поведения, и в ней приобретаются основные навыки общения, качества, необходимые для установления контакта со сверстниками. Захватывая ребенка и заставляя его подчиняться правилам, содержащиеся во взятой на себя роли, игра способствует развитию чувств и волевой регуляции поведения</a:t>
            </a:r>
            <a:r>
              <a:rPr lang="ru-RU" dirty="0" smtClean="0">
                <a:latin typeface="Arial" panose="020B0604020202020204" pitchFamily="34" charset="0"/>
              </a:rPr>
              <a:t>.</a:t>
            </a:r>
            <a:r>
              <a:rPr lang="ru-RU" dirty="0">
                <a:solidFill>
                  <a:srgbClr val="666666"/>
                </a:solidFill>
                <a:latin typeface="Arial" panose="020B0604020202020204" pitchFamily="34" charset="0"/>
              </a:rPr>
              <a:t> </a:t>
            </a:r>
            <a:endParaRPr lang="ru-RU" dirty="0" smtClean="0">
              <a:solidFill>
                <a:srgbClr val="666666"/>
              </a:solidFill>
              <a:latin typeface="Arial" panose="020B0604020202020204" pitchFamily="34" charset="0"/>
            </a:endParaRPr>
          </a:p>
          <a:p>
            <a:endParaRPr lang="ru-RU" dirty="0" smtClean="0">
              <a:solidFill>
                <a:srgbClr val="666666"/>
              </a:solidFill>
              <a:latin typeface="Arial" panose="020B0604020202020204" pitchFamily="34" charset="0"/>
            </a:endParaRPr>
          </a:p>
          <a:p>
            <a:r>
              <a:rPr lang="ru-RU" dirty="0" smtClean="0">
                <a:solidFill>
                  <a:srgbClr val="666666"/>
                </a:solidFill>
                <a:latin typeface="Arial" panose="020B0604020202020204" pitchFamily="34" charset="0"/>
              </a:rPr>
              <a:t> </a:t>
            </a:r>
            <a:r>
              <a:rPr lang="ru-RU" b="1" i="1" dirty="0">
                <a:latin typeface="Arial" panose="020B0604020202020204" pitchFamily="34" charset="0"/>
              </a:rPr>
              <a:t>Пальчиковые игры </a:t>
            </a:r>
            <a:r>
              <a:rPr lang="ru-RU" dirty="0">
                <a:latin typeface="Arial" panose="020B0604020202020204" pitchFamily="34" charset="0"/>
              </a:rPr>
              <a:t>являются одними из самых важных в развитии ребенка. Благодаря им дети быстрее знакомятся с окружающим миром, учатся писать и рисовать, осваивают азы математики, обучаясь счету, осознают понятия «выше», «ниже», «сверху», «снизу», «справа», «слева». Такой вид игр незаменим для развития мелкой моторики, воображения, тренировки памяти и, конечно, речи. Благодаря пальчиковым играм пальцы и кисти рук приобретают хорошую подвижность, гибкость, исчезает скованность движений.</a:t>
            </a:r>
            <a:endParaRPr lang="ru-RU" dirty="0"/>
          </a:p>
        </p:txBody>
      </p:sp>
    </p:spTree>
    <p:extLst>
      <p:ext uri="{BB962C8B-B14F-4D97-AF65-F5344CB8AC3E}">
        <p14:creationId xmlns:p14="http://schemas.microsoft.com/office/powerpoint/2010/main" val="133556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5315" y="53913"/>
            <a:ext cx="6125029" cy="6868925"/>
          </a:xfrm>
        </p:spPr>
      </p:pic>
      <p:pic>
        <p:nvPicPr>
          <p:cNvPr id="7" name="Объект 3"/>
          <p:cNvPicPr>
            <a:picLocks noChangeAspect="1"/>
          </p:cNvPicPr>
          <p:nvPr/>
        </p:nvPicPr>
        <p:blipFill rotWithShape="1">
          <a:blip r:embed="rId3" cstate="email">
            <a:extLst>
              <a:ext uri="{28A0092B-C50C-407E-A947-70E740481C1C}">
                <a14:useLocalDpi xmlns:a14="http://schemas.microsoft.com/office/drawing/2010/main"/>
              </a:ext>
            </a:extLst>
          </a:blip>
          <a:srcRect l="-776"/>
          <a:stretch/>
        </p:blipFill>
        <p:spPr>
          <a:xfrm>
            <a:off x="8418285" y="4657169"/>
            <a:ext cx="3773715" cy="2200831"/>
          </a:xfrm>
          <a:prstGeom prst="rect">
            <a:avLst/>
          </a:prstGeom>
        </p:spPr>
      </p:pic>
      <p:sp>
        <p:nvSpPr>
          <p:cNvPr id="2" name="Прямоугольник 1"/>
          <p:cNvSpPr/>
          <p:nvPr/>
        </p:nvSpPr>
        <p:spPr>
          <a:xfrm>
            <a:off x="1700463" y="197346"/>
            <a:ext cx="8117305" cy="400110"/>
          </a:xfrm>
          <a:prstGeom prst="rect">
            <a:avLst/>
          </a:prstGeom>
        </p:spPr>
        <p:txBody>
          <a:bodyPr wrap="square">
            <a:spAutoFit/>
          </a:bodyPr>
          <a:lstStyle/>
          <a:p>
            <a:pPr algn="ctr"/>
            <a:r>
              <a:rPr lang="ru-RU" sz="2000" dirty="0" smtClean="0">
                <a:solidFill>
                  <a:srgbClr val="666666"/>
                </a:solidFill>
                <a:latin typeface="Arial" panose="020B0604020202020204" pitchFamily="34" charset="0"/>
              </a:rPr>
              <a:t>.</a:t>
            </a:r>
            <a:endParaRPr lang="ru-RU" sz="2000" dirty="0"/>
          </a:p>
        </p:txBody>
      </p:sp>
      <p:sp>
        <p:nvSpPr>
          <p:cNvPr id="3" name="Прямоугольник 2"/>
          <p:cNvSpPr/>
          <p:nvPr/>
        </p:nvSpPr>
        <p:spPr>
          <a:xfrm>
            <a:off x="1555668" y="415636"/>
            <a:ext cx="10236528" cy="4247317"/>
          </a:xfrm>
          <a:prstGeom prst="rect">
            <a:avLst/>
          </a:prstGeom>
        </p:spPr>
        <p:txBody>
          <a:bodyPr wrap="square">
            <a:spAutoFit/>
          </a:bodyPr>
          <a:lstStyle/>
          <a:p>
            <a:r>
              <a:rPr lang="ru-RU" b="1" i="1" dirty="0">
                <a:latin typeface="Arial" panose="020B0604020202020204" pitchFamily="34" charset="0"/>
              </a:rPr>
              <a:t>Подвижные игры </a:t>
            </a:r>
            <a:r>
              <a:rPr lang="ru-RU" dirty="0">
                <a:latin typeface="Arial" panose="020B0604020202020204" pitchFamily="34" charset="0"/>
              </a:rPr>
              <a:t>У детей огромное количество энергии, им необходимо постоянно двигаться . Малыши развиваются, познавая мир, приобретая двигательные навыки и рефлексы. Для того чтобы выплеснуть накопившуюся энергию , детям дошкольного и младшего школьного возраста необходимы подвижные игры, которые, помимо прочего, стимулируют кровообращение, укрепляют сердечно- сосудистую систему, повышают активность головного мозга, снимают нервное напряжение, повышают способность к концентрации и т.д</a:t>
            </a:r>
            <a:r>
              <a:rPr lang="ru-RU" dirty="0" smtClean="0">
                <a:latin typeface="Arial" panose="020B0604020202020204" pitchFamily="34" charset="0"/>
              </a:rPr>
              <a:t>.</a:t>
            </a:r>
            <a:r>
              <a:rPr lang="ru-RU" dirty="0">
                <a:solidFill>
                  <a:srgbClr val="666666"/>
                </a:solidFill>
                <a:latin typeface="Arial" panose="020B0604020202020204" pitchFamily="34" charset="0"/>
              </a:rPr>
              <a:t> </a:t>
            </a:r>
            <a:r>
              <a:rPr lang="ru-RU" dirty="0" smtClean="0">
                <a:solidFill>
                  <a:srgbClr val="666666"/>
                </a:solidFill>
                <a:latin typeface="Arial" panose="020B0604020202020204" pitchFamily="34" charset="0"/>
              </a:rPr>
              <a:t> </a:t>
            </a:r>
          </a:p>
          <a:p>
            <a:endParaRPr lang="ru-RU" dirty="0">
              <a:solidFill>
                <a:srgbClr val="666666"/>
              </a:solidFill>
              <a:latin typeface="Arial" panose="020B0604020202020204" pitchFamily="34" charset="0"/>
            </a:endParaRPr>
          </a:p>
          <a:p>
            <a:r>
              <a:rPr lang="ru-RU" b="1" i="1" dirty="0" smtClean="0">
                <a:latin typeface="Arial" panose="020B0604020202020204" pitchFamily="34" charset="0"/>
              </a:rPr>
              <a:t>Дидактические </a:t>
            </a:r>
            <a:r>
              <a:rPr lang="ru-RU" b="1" i="1" dirty="0">
                <a:latin typeface="Arial" panose="020B0604020202020204" pitchFamily="34" charset="0"/>
              </a:rPr>
              <a:t>игры </a:t>
            </a:r>
            <a:r>
              <a:rPr lang="ru-RU" dirty="0">
                <a:latin typeface="Arial" panose="020B0604020202020204" pitchFamily="34" charset="0"/>
              </a:rPr>
              <a:t>Развивающие (дидактические) игры помогают детям с помощью </a:t>
            </a:r>
            <a:r>
              <a:rPr lang="ru-RU" dirty="0" smtClean="0">
                <a:latin typeface="Arial" panose="020B0604020202020204" pitchFamily="34" charset="0"/>
              </a:rPr>
              <a:t>взрослого </a:t>
            </a:r>
            <a:r>
              <a:rPr lang="ru-RU" dirty="0">
                <a:latin typeface="Arial" panose="020B0604020202020204" pitchFamily="34" charset="0"/>
              </a:rPr>
              <a:t>или </a:t>
            </a:r>
            <a:r>
              <a:rPr lang="ru-RU" dirty="0" smtClean="0">
                <a:latin typeface="Arial" panose="020B0604020202020204" pitchFamily="34" charset="0"/>
              </a:rPr>
              <a:t>    самостоятельно </a:t>
            </a:r>
            <a:r>
              <a:rPr lang="ru-RU" dirty="0">
                <a:latin typeface="Arial" panose="020B0604020202020204" pitchFamily="34" charset="0"/>
              </a:rPr>
              <a:t>развивать свои интеллектуальные и творческие </a:t>
            </a:r>
            <a:r>
              <a:rPr lang="ru-RU" dirty="0" smtClean="0">
                <a:latin typeface="Arial" panose="020B0604020202020204" pitchFamily="34" charset="0"/>
              </a:rPr>
              <a:t>способности, </a:t>
            </a:r>
            <a:r>
              <a:rPr lang="ru-RU" dirty="0">
                <a:latin typeface="Arial" panose="020B0604020202020204" pitchFamily="34" charset="0"/>
              </a:rPr>
              <a:t>а также уже имеющиеся коммуникативные </a:t>
            </a:r>
            <a:r>
              <a:rPr lang="ru-RU" dirty="0" smtClean="0">
                <a:latin typeface="Arial" panose="020B0604020202020204" pitchFamily="34" charset="0"/>
              </a:rPr>
              <a:t>навыки.</a:t>
            </a:r>
            <a:r>
              <a:rPr lang="ru-RU" dirty="0">
                <a:solidFill>
                  <a:srgbClr val="666666"/>
                </a:solidFill>
                <a:latin typeface="Arial" panose="020B0604020202020204" pitchFamily="34" charset="0"/>
              </a:rPr>
              <a:t> </a:t>
            </a:r>
            <a:endParaRPr lang="ru-RU" dirty="0" smtClean="0">
              <a:solidFill>
                <a:srgbClr val="666666"/>
              </a:solidFill>
              <a:latin typeface="Arial" panose="020B0604020202020204" pitchFamily="34" charset="0"/>
            </a:endParaRPr>
          </a:p>
          <a:p>
            <a:endParaRPr lang="ru-RU" dirty="0">
              <a:solidFill>
                <a:srgbClr val="666666"/>
              </a:solidFill>
              <a:latin typeface="Arial" panose="020B0604020202020204" pitchFamily="34" charset="0"/>
            </a:endParaRPr>
          </a:p>
          <a:p>
            <a:r>
              <a:rPr lang="ru-RU" b="1" i="1" dirty="0" smtClean="0">
                <a:latin typeface="Arial" panose="020B0604020202020204" pitchFamily="34" charset="0"/>
              </a:rPr>
              <a:t>Игры-драматизации </a:t>
            </a:r>
            <a:r>
              <a:rPr lang="ru-RU" dirty="0">
                <a:latin typeface="Arial" panose="020B0604020202020204" pitchFamily="34" charset="0"/>
              </a:rPr>
              <a:t>помогают детям больше понимать идею произведения, чувствовать его художественную ценность положительно влияют на развитие выразительности речи и движений.</a:t>
            </a:r>
            <a:endParaRPr lang="ru-RU" dirty="0"/>
          </a:p>
        </p:txBody>
      </p:sp>
    </p:spTree>
    <p:extLst>
      <p:ext uri="{BB962C8B-B14F-4D97-AF65-F5344CB8AC3E}">
        <p14:creationId xmlns:p14="http://schemas.microsoft.com/office/powerpoint/2010/main" val="254275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4024407" cy="6869674"/>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7486" y="0"/>
            <a:ext cx="2554514" cy="6027058"/>
          </a:xfrm>
          <a:prstGeom prst="rect">
            <a:avLst/>
          </a:prstGeom>
        </p:spPr>
      </p:pic>
      <p:pic>
        <p:nvPicPr>
          <p:cNvPr id="8" name="Объект 3"/>
          <p:cNvPicPr>
            <a:picLocks noChangeAspect="1"/>
          </p:cNvPicPr>
          <p:nvPr/>
        </p:nvPicPr>
        <p:blipFill rotWithShape="1">
          <a:blip r:embed="rId4" cstate="email">
            <a:extLst>
              <a:ext uri="{28A0092B-C50C-407E-A947-70E740481C1C}">
                <a14:useLocalDpi xmlns:a14="http://schemas.microsoft.com/office/drawing/2010/main"/>
              </a:ext>
            </a:extLst>
          </a:blip>
          <a:srcRect l="-776"/>
          <a:stretch/>
        </p:blipFill>
        <p:spPr>
          <a:xfrm>
            <a:off x="8418285" y="4657169"/>
            <a:ext cx="3773715" cy="2200831"/>
          </a:xfrm>
          <a:prstGeom prst="rect">
            <a:avLst/>
          </a:prstGeom>
        </p:spPr>
      </p:pic>
      <p:sp>
        <p:nvSpPr>
          <p:cNvPr id="3" name="Прямоугольник 2"/>
          <p:cNvSpPr/>
          <p:nvPr/>
        </p:nvSpPr>
        <p:spPr>
          <a:xfrm>
            <a:off x="985652" y="451262"/>
            <a:ext cx="8942119" cy="2862322"/>
          </a:xfrm>
          <a:prstGeom prst="rect">
            <a:avLst/>
          </a:prstGeom>
        </p:spPr>
        <p:txBody>
          <a:bodyPr wrap="square">
            <a:spAutoFit/>
          </a:bodyPr>
          <a:lstStyle/>
          <a:p>
            <a:pPr algn="ctr"/>
            <a:r>
              <a:rPr lang="ru-RU" sz="2000" b="1" dirty="0">
                <a:latin typeface="Bookman Old Style" panose="02050604050505020204" pitchFamily="18" charset="0"/>
              </a:rPr>
              <a:t>Игра развивает и радует ребёнка, делает его счастливым. В игре ребёнок совершает первые открытия, переживает минуты вдохновения. В игре развивается его воображение, фантазия, а, следовательно, создаётся почва для формирования инициативной, пытливой личности. Игра для ребёнка верное средство от безделья, приводящего к вялости, бесцельности поведения. </a:t>
            </a:r>
            <a:endParaRPr lang="ru-RU" sz="2000" b="1" dirty="0" smtClean="0">
              <a:latin typeface="Bookman Old Style" panose="02050604050505020204" pitchFamily="18" charset="0"/>
            </a:endParaRPr>
          </a:p>
          <a:p>
            <a:pPr algn="ctr"/>
            <a:r>
              <a:rPr lang="ru-RU" sz="2000" b="1" dirty="0" smtClean="0">
                <a:latin typeface="Bookman Old Style" panose="02050604050505020204" pitchFamily="18" charset="0"/>
              </a:rPr>
              <a:t>Для </a:t>
            </a:r>
            <a:r>
              <a:rPr lang="ru-RU" sz="2000" b="1" dirty="0">
                <a:latin typeface="Bookman Old Style" panose="02050604050505020204" pitchFamily="18" charset="0"/>
              </a:rPr>
              <a:t>хорошей, весёлой игры ребёнку нужна хорошая игрушка. Выбирайте её обдумано для своего ребёнка.</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4407" y="3888912"/>
            <a:ext cx="3859266" cy="2405433"/>
          </a:xfrm>
          <a:prstGeom prst="rect">
            <a:avLst/>
          </a:prstGeom>
          <a:ln>
            <a:noFill/>
          </a:ln>
          <a:effectLst>
            <a:softEdge rad="112500"/>
          </a:effectLst>
        </p:spPr>
      </p:pic>
    </p:spTree>
    <p:extLst>
      <p:ext uri="{BB962C8B-B14F-4D97-AF65-F5344CB8AC3E}">
        <p14:creationId xmlns:p14="http://schemas.microsoft.com/office/powerpoint/2010/main" val="177329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515" y="25315"/>
            <a:ext cx="6125029" cy="6868925"/>
          </a:xfrm>
        </p:spPr>
      </p:pic>
      <p:pic>
        <p:nvPicPr>
          <p:cNvPr id="7" name="Объект 3"/>
          <p:cNvPicPr>
            <a:picLocks noChangeAspect="1"/>
          </p:cNvPicPr>
          <p:nvPr/>
        </p:nvPicPr>
        <p:blipFill rotWithShape="1">
          <a:blip r:embed="rId3" cstate="email">
            <a:extLst>
              <a:ext uri="{28A0092B-C50C-407E-A947-70E740481C1C}">
                <a14:useLocalDpi xmlns:a14="http://schemas.microsoft.com/office/drawing/2010/main"/>
              </a:ext>
            </a:extLst>
          </a:blip>
          <a:srcRect l="-776"/>
          <a:stretch/>
        </p:blipFill>
        <p:spPr>
          <a:xfrm>
            <a:off x="8418285" y="4657169"/>
            <a:ext cx="3773715" cy="2200831"/>
          </a:xfrm>
          <a:prstGeom prst="rect">
            <a:avLst/>
          </a:prstGeom>
        </p:spPr>
      </p:pic>
      <p:sp>
        <p:nvSpPr>
          <p:cNvPr id="3" name="Прямоугольник 2"/>
          <p:cNvSpPr/>
          <p:nvPr/>
        </p:nvSpPr>
        <p:spPr>
          <a:xfrm>
            <a:off x="2553195" y="213756"/>
            <a:ext cx="9037122" cy="3170099"/>
          </a:xfrm>
          <a:prstGeom prst="rect">
            <a:avLst/>
          </a:prstGeom>
        </p:spPr>
        <p:txBody>
          <a:bodyPr wrap="square">
            <a:spAutoFit/>
          </a:bodyPr>
          <a:lstStyle/>
          <a:p>
            <a:pPr algn="ctr"/>
            <a:r>
              <a:rPr lang="ru-RU" sz="4000" b="1" i="1" dirty="0">
                <a:latin typeface="Arial" panose="020B0604020202020204" pitchFamily="34" charset="0"/>
              </a:rPr>
              <a:t>Значение игры </a:t>
            </a:r>
            <a:endParaRPr lang="ru-RU" sz="4000" b="1" i="1" dirty="0" smtClean="0">
              <a:latin typeface="Arial" panose="020B0604020202020204" pitchFamily="34" charset="0"/>
            </a:endParaRPr>
          </a:p>
          <a:p>
            <a:pPr algn="ctr"/>
            <a:endParaRPr lang="ru-RU" sz="4000" b="1" i="1" dirty="0">
              <a:solidFill>
                <a:srgbClr val="666666"/>
              </a:solidFill>
              <a:latin typeface="Arial" panose="020B0604020202020204" pitchFamily="34" charset="0"/>
            </a:endParaRPr>
          </a:p>
          <a:p>
            <a:pPr algn="ctr"/>
            <a:r>
              <a:rPr lang="ru-RU" sz="2000" b="1" dirty="0" smtClean="0"/>
              <a:t>Через </a:t>
            </a:r>
            <a:r>
              <a:rPr lang="ru-RU" sz="2000" b="1" dirty="0"/>
              <a:t>игру и в игре постепенно готовится сознание ребенка к предстоящим изменениям условий жизни, отношений со сверстниками и с взрослыми, формируются качества личности, необходимые будущему школьнику. В игре формируются такие качества, как самостоятельность, инициативность, организованность, развиваются творческие способности, умение работать коллективно. Все это позволяет качественно подготовить ребёнка к школе </a:t>
            </a:r>
            <a:r>
              <a:rPr lang="ru-RU" sz="2000" b="1" dirty="0" smtClean="0"/>
              <a:t>.</a:t>
            </a:r>
            <a:endParaRPr lang="ru-RU" sz="2000" b="1" dirty="0"/>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0211" y="3827576"/>
            <a:ext cx="3420606" cy="3030424"/>
          </a:xfrm>
          <a:prstGeom prst="rect">
            <a:avLst/>
          </a:prstGeom>
        </p:spPr>
      </p:pic>
    </p:spTree>
    <p:extLst>
      <p:ext uri="{BB962C8B-B14F-4D97-AF65-F5344CB8AC3E}">
        <p14:creationId xmlns:p14="http://schemas.microsoft.com/office/powerpoint/2010/main" val="224997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4024407" cy="6869674"/>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7486" y="0"/>
            <a:ext cx="2554514" cy="6027058"/>
          </a:xfrm>
          <a:prstGeom prst="rect">
            <a:avLst/>
          </a:prstGeom>
        </p:spPr>
      </p:pic>
      <p:pic>
        <p:nvPicPr>
          <p:cNvPr id="8" name="Объект 3"/>
          <p:cNvPicPr>
            <a:picLocks noChangeAspect="1"/>
          </p:cNvPicPr>
          <p:nvPr/>
        </p:nvPicPr>
        <p:blipFill rotWithShape="1">
          <a:blip r:embed="rId4" cstate="email">
            <a:extLst>
              <a:ext uri="{28A0092B-C50C-407E-A947-70E740481C1C}">
                <a14:useLocalDpi xmlns:a14="http://schemas.microsoft.com/office/drawing/2010/main"/>
              </a:ext>
            </a:extLst>
          </a:blip>
          <a:srcRect l="-776"/>
          <a:stretch/>
        </p:blipFill>
        <p:spPr>
          <a:xfrm>
            <a:off x="8418285" y="4657169"/>
            <a:ext cx="3773715" cy="2200831"/>
          </a:xfrm>
          <a:prstGeom prst="rect">
            <a:avLst/>
          </a:prstGeom>
        </p:spPr>
      </p:pic>
      <p:sp>
        <p:nvSpPr>
          <p:cNvPr id="6" name="Прямоугольник 5"/>
          <p:cNvSpPr/>
          <p:nvPr/>
        </p:nvSpPr>
        <p:spPr>
          <a:xfrm>
            <a:off x="1828800" y="465647"/>
            <a:ext cx="7891813" cy="3170099"/>
          </a:xfrm>
          <a:prstGeom prst="rect">
            <a:avLst/>
          </a:prstGeom>
        </p:spPr>
        <p:txBody>
          <a:bodyPr wrap="square">
            <a:spAutoFit/>
          </a:bodyPr>
          <a:lstStyle/>
          <a:p>
            <a:pPr algn="ctr"/>
            <a:r>
              <a:rPr lang="ru-RU" sz="4000" b="1" dirty="0">
                <a:latin typeface="Gabriola" panose="04040605051002020D02" pitchFamily="82" charset="0"/>
              </a:rPr>
              <a:t>Дорогие родители, пожалуйста, помните: одна из главных детских потребностей – это общение с родителями. Если его не хватает, то развитие ребенка искажается. Интересных вам совместных игр!</a:t>
            </a:r>
          </a:p>
        </p:txBody>
      </p:sp>
      <p:pic>
        <p:nvPicPr>
          <p:cNvPr id="2" name="Рисунок 1"/>
          <p:cNvPicPr>
            <a:picLocks noChangeAspect="1"/>
          </p:cNvPicPr>
          <p:nvPr/>
        </p:nvPicPr>
        <p:blipFill>
          <a:blip r:embed="rId5"/>
          <a:stretch>
            <a:fillRect/>
          </a:stretch>
        </p:blipFill>
        <p:spPr>
          <a:xfrm>
            <a:off x="3930732" y="3531920"/>
            <a:ext cx="3048000" cy="3048000"/>
          </a:xfrm>
          <a:prstGeom prst="rect">
            <a:avLst/>
          </a:prstGeom>
        </p:spPr>
      </p:pic>
    </p:spTree>
    <p:extLst>
      <p:ext uri="{BB962C8B-B14F-4D97-AF65-F5344CB8AC3E}">
        <p14:creationId xmlns:p14="http://schemas.microsoft.com/office/powerpoint/2010/main" val="26561451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709</Words>
  <Application>Microsoft Office PowerPoint</Application>
  <PresentationFormat>Широкоэкранный</PresentationFormat>
  <Paragraphs>34</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Bookman Old Style</vt:lpstr>
      <vt:lpstr>Calibri</vt:lpstr>
      <vt:lpstr>Calibri Light</vt:lpstr>
      <vt:lpstr>Gabriola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Agent 007</cp:lastModifiedBy>
  <cp:revision>26</cp:revision>
  <dcterms:created xsi:type="dcterms:W3CDTF">2022-06-01T10:32:44Z</dcterms:created>
  <dcterms:modified xsi:type="dcterms:W3CDTF">2023-10-11T17:28:52Z</dcterms:modified>
</cp:coreProperties>
</file>